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</p:sldIdLst>
  <p:sldSz cy="5143500" cx="9144000"/>
  <p:notesSz cx="6858000" cy="9144000"/>
  <p:embeddedFontLst>
    <p:embeddedFont>
      <p:font typeface="Raleway"/>
      <p:regular r:id="rId71"/>
      <p:bold r:id="rId72"/>
      <p:italic r:id="rId73"/>
      <p:boldItalic r:id="rId74"/>
    </p:embeddedFont>
    <p:embeddedFont>
      <p:font typeface="Roboto"/>
      <p:regular r:id="rId75"/>
      <p:bold r:id="rId76"/>
      <p:italic r:id="rId77"/>
      <p:boldItalic r:id="rId78"/>
    </p:embeddedFont>
    <p:embeddedFont>
      <p:font typeface="Nunito"/>
      <p:regular r:id="rId79"/>
      <p:bold r:id="rId80"/>
      <p:italic r:id="rId81"/>
      <p:boldItalic r:id="rId82"/>
    </p:embeddedFont>
    <p:embeddedFont>
      <p:font typeface="Lato"/>
      <p:regular r:id="rId83"/>
      <p:bold r:id="rId84"/>
      <p:italic r:id="rId85"/>
      <p:boldItalic r:id="rId86"/>
    </p:embeddedFont>
    <p:embeddedFont>
      <p:font typeface="Merriweather"/>
      <p:regular r:id="rId87"/>
      <p:bold r:id="rId88"/>
      <p:italic r:id="rId89"/>
      <p:boldItalic r:id="rId90"/>
    </p:embeddedFont>
    <p:embeddedFont>
      <p:font typeface="Comfortaa"/>
      <p:regular r:id="rId91"/>
      <p:bold r:id="rId9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6D85DE-AC24-410B-A7A1-B44F2F759080}">
  <a:tblStyle styleId="{226D85DE-AC24-410B-A7A1-B44F2F7590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193AED1-7F8B-4CFE-B60F-84B878F6CFE9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Lato-bold.fntdata"/><Relationship Id="rId83" Type="http://schemas.openxmlformats.org/officeDocument/2006/relationships/font" Target="fonts/Lato-regular.fntdata"/><Relationship Id="rId42" Type="http://schemas.openxmlformats.org/officeDocument/2006/relationships/slide" Target="slides/slide36.xml"/><Relationship Id="rId86" Type="http://schemas.openxmlformats.org/officeDocument/2006/relationships/font" Target="fonts/Lato-boldItalic.fntdata"/><Relationship Id="rId41" Type="http://schemas.openxmlformats.org/officeDocument/2006/relationships/slide" Target="slides/slide35.xml"/><Relationship Id="rId85" Type="http://schemas.openxmlformats.org/officeDocument/2006/relationships/font" Target="fonts/Lato-italic.fntdata"/><Relationship Id="rId44" Type="http://schemas.openxmlformats.org/officeDocument/2006/relationships/slide" Target="slides/slide38.xml"/><Relationship Id="rId88" Type="http://schemas.openxmlformats.org/officeDocument/2006/relationships/font" Target="fonts/Merriweather-bold.fntdata"/><Relationship Id="rId43" Type="http://schemas.openxmlformats.org/officeDocument/2006/relationships/slide" Target="slides/slide37.xml"/><Relationship Id="rId87" Type="http://schemas.openxmlformats.org/officeDocument/2006/relationships/font" Target="fonts/Merriweather-regular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9" Type="http://schemas.openxmlformats.org/officeDocument/2006/relationships/font" Target="fonts/Merriweather-italic.fntdata"/><Relationship Id="rId80" Type="http://schemas.openxmlformats.org/officeDocument/2006/relationships/font" Target="fonts/Nunito-bold.fntdata"/><Relationship Id="rId82" Type="http://schemas.openxmlformats.org/officeDocument/2006/relationships/font" Target="fonts/Nunito-boldItalic.fntdata"/><Relationship Id="rId81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Raleway-italic.fntdata"/><Relationship Id="rId72" Type="http://schemas.openxmlformats.org/officeDocument/2006/relationships/font" Target="fonts/Raleway-bold.fntdata"/><Relationship Id="rId31" Type="http://schemas.openxmlformats.org/officeDocument/2006/relationships/slide" Target="slides/slide25.xml"/><Relationship Id="rId75" Type="http://schemas.openxmlformats.org/officeDocument/2006/relationships/font" Target="fonts/Roboto-regular.fntdata"/><Relationship Id="rId30" Type="http://schemas.openxmlformats.org/officeDocument/2006/relationships/slide" Target="slides/slide24.xml"/><Relationship Id="rId74" Type="http://schemas.openxmlformats.org/officeDocument/2006/relationships/font" Target="fonts/Raleway-boldItalic.fntdata"/><Relationship Id="rId33" Type="http://schemas.openxmlformats.org/officeDocument/2006/relationships/slide" Target="slides/slide27.xml"/><Relationship Id="rId77" Type="http://schemas.openxmlformats.org/officeDocument/2006/relationships/font" Target="fonts/Roboto-italic.fntdata"/><Relationship Id="rId32" Type="http://schemas.openxmlformats.org/officeDocument/2006/relationships/slide" Target="slides/slide26.xml"/><Relationship Id="rId76" Type="http://schemas.openxmlformats.org/officeDocument/2006/relationships/font" Target="fonts/Roboto-bold.fntdata"/><Relationship Id="rId35" Type="http://schemas.openxmlformats.org/officeDocument/2006/relationships/slide" Target="slides/slide29.xml"/><Relationship Id="rId79" Type="http://schemas.openxmlformats.org/officeDocument/2006/relationships/font" Target="fonts/Nunito-regular.fntdata"/><Relationship Id="rId34" Type="http://schemas.openxmlformats.org/officeDocument/2006/relationships/slide" Target="slides/slide28.xml"/><Relationship Id="rId78" Type="http://schemas.openxmlformats.org/officeDocument/2006/relationships/font" Target="fonts/Roboto-boldItalic.fntdata"/><Relationship Id="rId71" Type="http://schemas.openxmlformats.org/officeDocument/2006/relationships/font" Target="fonts/Raleway-regular.fntdata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91" Type="http://schemas.openxmlformats.org/officeDocument/2006/relationships/font" Target="fonts/Comfortaa-regular.fntdata"/><Relationship Id="rId90" Type="http://schemas.openxmlformats.org/officeDocument/2006/relationships/font" Target="fonts/Merriweather-boldItalic.fntdata"/><Relationship Id="rId92" Type="http://schemas.openxmlformats.org/officeDocument/2006/relationships/font" Target="fonts/Comfortaa-bold.fntdata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a6066043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7a6066043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7a6066043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7a6066043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7a6066043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7a6066043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7a6066043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7a6066043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7a6066043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7a6066043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7a60660435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7a60660435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7a60660435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7a60660435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7a6066043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7a6066043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7a60660435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7a60660435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12510013d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12510013d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12510013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12510013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12510013d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12510013d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12510013d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12510013d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7a60660435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7a60660435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a60660435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7a60660435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7a60660435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7a60660435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12510013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12510013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8c8690e3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8c8690e3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82093f7c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82093f7c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12510013d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12510013d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12510013d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12510013d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7a6066043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7a6066043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12510013d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12510013d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12510013df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12510013d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12510013df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12510013df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12510013df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12510013df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12510013df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12510013d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12510013d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12510013d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12510013d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12510013d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1350fe5e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1350fe5e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14f07ea62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14f07ea62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12510013df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12510013d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a6066043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a6066043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1350fe5e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1350fe5e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14af84d1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14af84d1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14af84d10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14af84d10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14af84d10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14af84d10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14f07ea6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14f07ea6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14f07ea62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14f07ea62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1a4bcba0b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1a4bcba0b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14af84d1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14af84d1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18b1b4ca3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18b1b4ca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14af84d10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14af84d10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7a6066043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7a6066043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14f07ea62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14f07ea62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14f07ea62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14f07ea62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14f07ea62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14f07ea62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214f07ea62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214f07ea62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14f07ea62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14f07ea62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1f2b211bd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1f2b211bd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14f07ea62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14f07ea62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2a3b0c60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2a3b0c60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2a3b0c605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2a3b0c605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2a3b0c605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2a3b0c605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a6066043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7a6066043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2a3b0c605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22a3b0c605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2a3b0c605b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2a3b0c605b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2a3b0c605b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2a3b0c605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09e896009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09e896009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1f2b211bd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1f2b211bd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7a6066043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7a6066043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12510013d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12510013d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7a6066043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7a6066043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programiz.com/sql/online-compiler/" TargetMode="External"/><Relationship Id="rId4" Type="http://schemas.openxmlformats.org/officeDocument/2006/relationships/hyperlink" Target="https://www.w3schools.com/sql/exercise.asp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programiz.com/sql/online-compiler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programiz.com/sql/online-compiler/" TargetMode="External"/><Relationship Id="rId4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ev.mysql.com/downloads/windows/installer/8.0.html" TargetMode="External"/><Relationship Id="rId4" Type="http://schemas.openxmlformats.org/officeDocument/2006/relationships/hyperlink" Target="https://dev.mysql.com/downloads/file/?id=516912" TargetMode="External"/><Relationship Id="rId5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hyperlink" Target="https://drive.google.com/file/d/1IqEmVyhw6yzfjGq10E77_YMlNDDkVbS-/view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21.png"/><Relationship Id="rId7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www.w3schools.com/sql/exercise.asp" TargetMode="External"/><Relationship Id="rId4" Type="http://schemas.openxmlformats.org/officeDocument/2006/relationships/hyperlink" Target="https://colibri.unistra.fr/fr/course/list/notions-de-base-en-sq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datamastery.gitlab.io/exercises/sakila-queries.html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mystery.knightlab.com/" TargetMode="External"/><Relationship Id="rId4" Type="http://schemas.openxmlformats.org/officeDocument/2006/relationships/hyperlink" Target="https://sql-island.informatik.uni-kl.de/" TargetMode="External"/><Relationship Id="rId5" Type="http://schemas.openxmlformats.org/officeDocument/2006/relationships/hyperlink" Target="https://sqlpd.com/" TargetMode="External"/><Relationship Id="rId6" Type="http://schemas.openxmlformats.org/officeDocument/2006/relationships/hyperlink" Target="https://www.codingninjas.com/codestudio/problem-lists/top-100-sql-problems" TargetMode="External"/><Relationship Id="rId7" Type="http://schemas.openxmlformats.org/officeDocument/2006/relationships/hyperlink" Target="https://datalemur.com/sql-interview-questions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0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cyril-gruau.developpez.com/merise/" TargetMode="External"/><Relationship Id="rId4" Type="http://schemas.openxmlformats.org/officeDocument/2006/relationships/hyperlink" Target="https://docs.google.com/spreadsheets/d/1kL5LUg1VN8d732fVyi64AYIteDgVIIzkEf59SfsycN8/edit?usp=sharing" TargetMode="External"/><Relationship Id="rId5" Type="http://schemas.openxmlformats.org/officeDocument/2006/relationships/hyperlink" Target="https://docs.google.com/spreadsheets/d/1UI9bSI5YalqnHr17XzdZP4asLi7v7USINCqaFrbRyeo/edit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zestedesavoir.com/tutoriels/730/administrez-vos-bases-de-donnees-avec-mysql/948_mysql-et-les-bases-du-langage-sql/3927_les-types-de-donnees/" TargetMode="External"/><Relationship Id="rId4" Type="http://schemas.openxmlformats.org/officeDocument/2006/relationships/image" Target="../media/image6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www.w3schools.com/sql/exercise.asp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colibri.unistra.fr/fr/course/list/concevoir-une-base-de-donnees" TargetMode="Externa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drive.google.com/file/d/1tVNWYekhUxzBhQ4rFcQfFbwSkIFPI-2P/view?usp=sharing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w3schools.com/sql/sql_datatypes.asp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w3schools.com/sql/sql_datatypes.asp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sql.sh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Base de données SQL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Initiation aux bases de données et aux requêtes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1589075"/>
            <a:ext cx="4922424" cy="22971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265500" y="724150"/>
            <a:ext cx="4045200" cy="4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SELECT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FROM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AS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WHERE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GROUP BY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AND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LIMIT</a:t>
            </a:r>
            <a:endParaRPr sz="2000"/>
          </a:p>
        </p:txBody>
      </p:sp>
      <p:sp>
        <p:nvSpPr>
          <p:cNvPr id="147" name="Google Shape;147;p22"/>
          <p:cNvSpPr txBox="1"/>
          <p:nvPr>
            <p:ph idx="2" type="body"/>
          </p:nvPr>
        </p:nvSpPr>
        <p:spPr>
          <a:xfrm>
            <a:off x="4939500" y="724200"/>
            <a:ext cx="3837000" cy="4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SÉLECTIONNER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DEPUIS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COMME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OÙ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GROUPER PAR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ET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LIMITÉ À</a:t>
            </a:r>
            <a:endParaRPr b="1" sz="2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3952200" y="0"/>
            <a:ext cx="934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Lato"/>
                <a:ea typeface="Lato"/>
                <a:cs typeface="Lato"/>
                <a:sym typeface="Lato"/>
              </a:rPr>
              <a:t>😱</a:t>
            </a:r>
            <a:endParaRPr sz="6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03300" y="411575"/>
            <a:ext cx="24891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</a:t>
            </a:r>
            <a:endParaRPr/>
          </a:p>
        </p:txBody>
      </p:sp>
      <p:graphicFrame>
        <p:nvGraphicFramePr>
          <p:cNvPr id="155" name="Google Shape;155;p23"/>
          <p:cNvGraphicFramePr/>
          <p:nvPr/>
        </p:nvGraphicFramePr>
        <p:xfrm>
          <a:off x="3737550" y="4115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DCDCD"/>
                </a:solidFill>
                <a:tableStyleId>{9193AED1-7F8B-4CFE-B60F-84B878F6CFE9}</a:tableStyleId>
              </a:tblPr>
              <a:tblGrid>
                <a:gridCol w="1571625"/>
                <a:gridCol w="1209675"/>
                <a:gridCol w="1085850"/>
                <a:gridCol w="1219200"/>
              </a:tblGrid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identifiant</a:t>
                      </a:r>
                      <a:endParaRPr b="1" sz="1200">
                        <a:solidFill>
                          <a:srgbClr val="37373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prenom</a:t>
                      </a:r>
                      <a:endParaRPr b="1" sz="1200">
                        <a:solidFill>
                          <a:srgbClr val="37373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nom</a:t>
                      </a:r>
                      <a:endParaRPr b="1" sz="1200">
                        <a:solidFill>
                          <a:srgbClr val="37373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ville</a:t>
                      </a:r>
                      <a:endParaRPr b="1" sz="1200">
                        <a:solidFill>
                          <a:srgbClr val="37373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Pierre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Dupond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Paris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Sabrina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Durand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Nantes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Julien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Martin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Lyon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David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Bernard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Marseille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Marie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Leroy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Grenoble</a:t>
                      </a:r>
                      <a:endParaRPr sz="1200">
                        <a:solidFill>
                          <a:srgbClr val="3D3D3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56" name="Google Shape;156;p23"/>
          <p:cNvSpPr txBox="1"/>
          <p:nvPr/>
        </p:nvSpPr>
        <p:spPr>
          <a:xfrm>
            <a:off x="3733800" y="0"/>
            <a:ext cx="1299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50">
                <a:solidFill>
                  <a:srgbClr val="373737"/>
                </a:solidFill>
                <a:highlight>
                  <a:srgbClr val="FDFDFD"/>
                </a:highlight>
              </a:rPr>
              <a:t>Table “client” :</a:t>
            </a:r>
            <a:endParaRPr/>
          </a:p>
        </p:txBody>
      </p:sp>
      <p:graphicFrame>
        <p:nvGraphicFramePr>
          <p:cNvPr id="157" name="Google Shape;157;p23"/>
          <p:cNvGraphicFramePr/>
          <p:nvPr/>
        </p:nvGraphicFramePr>
        <p:xfrm>
          <a:off x="365115" y="29410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DCDCD"/>
                </a:solidFill>
                <a:tableStyleId>{9193AED1-7F8B-4CFE-B60F-84B878F6CFE9}</a:tableStyleId>
              </a:tblPr>
              <a:tblGrid>
                <a:gridCol w="804125"/>
              </a:tblGrid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</a:rPr>
                        <a:t>ville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Paris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Nantes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Lyon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Marseille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Grenoble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58" name="Google Shape;158;p23"/>
          <p:cNvSpPr txBox="1"/>
          <p:nvPr/>
        </p:nvSpPr>
        <p:spPr>
          <a:xfrm>
            <a:off x="86400" y="25717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03200" marR="203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ville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client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3356550" y="2571750"/>
            <a:ext cx="447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03200" marR="203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prenom, nom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client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160" name="Google Shape;160;p23"/>
          <p:cNvGraphicFramePr/>
          <p:nvPr/>
        </p:nvGraphicFramePr>
        <p:xfrm>
          <a:off x="3630325" y="29410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DCDCD"/>
                </a:solidFill>
                <a:tableStyleId>{9193AED1-7F8B-4CFE-B60F-84B878F6CFE9}</a:tableStyleId>
              </a:tblPr>
              <a:tblGrid>
                <a:gridCol w="920825"/>
                <a:gridCol w="826500"/>
              </a:tblGrid>
              <a:tr h="342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</a:rPr>
                        <a:t>prenom</a:t>
                      </a:r>
                      <a:endParaRPr b="1" sz="1200">
                        <a:solidFill>
                          <a:srgbClr val="373737"/>
                        </a:solidFill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</a:rPr>
                        <a:t>nom</a:t>
                      </a:r>
                      <a:endParaRPr b="1" sz="1200">
                        <a:solidFill>
                          <a:srgbClr val="373737"/>
                        </a:solidFill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Pierre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Dupond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Sabrina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Durand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Julien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Martin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David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Bernard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Marie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Leroy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2" name="Google Shape;162;p23"/>
          <p:cNvSpPr/>
          <p:nvPr/>
        </p:nvSpPr>
        <p:spPr>
          <a:xfrm>
            <a:off x="3675225" y="376125"/>
            <a:ext cx="5188800" cy="19803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265500" y="724150"/>
            <a:ext cx="4045200" cy="4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SELECT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FROM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AS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WHERE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GROUP BY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AND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LIMIT</a:t>
            </a:r>
            <a:endParaRPr sz="2000"/>
          </a:p>
        </p:txBody>
      </p:sp>
      <p:sp>
        <p:nvSpPr>
          <p:cNvPr id="168" name="Google Shape;168;p24"/>
          <p:cNvSpPr txBox="1"/>
          <p:nvPr>
            <p:ph idx="2" type="body"/>
          </p:nvPr>
        </p:nvSpPr>
        <p:spPr>
          <a:xfrm>
            <a:off x="4939500" y="724200"/>
            <a:ext cx="3837000" cy="4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SÉLECTIONNER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DEPUIS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COMME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OÙ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GROUPER PAR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ET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LIMITÉ À</a:t>
            </a:r>
            <a:endParaRPr b="1" sz="2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398800" y="729600"/>
            <a:ext cx="8442600" cy="112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/>
        </p:nvSpPr>
        <p:spPr>
          <a:xfrm>
            <a:off x="3952200" y="0"/>
            <a:ext cx="934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Lato"/>
                <a:ea typeface="Lato"/>
                <a:cs typeface="Lato"/>
                <a:sym typeface="Lato"/>
              </a:rPr>
              <a:t>😊</a:t>
            </a:r>
            <a:endParaRPr sz="6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Puis Jouez</a:t>
            </a:r>
            <a:endParaRPr/>
          </a:p>
        </p:txBody>
      </p:sp>
      <p:sp>
        <p:nvSpPr>
          <p:cNvPr id="177" name="Google Shape;177;p2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fr"/>
            </a:br>
            <a:r>
              <a:rPr lang="fr" u="sng">
                <a:solidFill>
                  <a:schemeClr val="hlink"/>
                </a:solidFill>
                <a:hlinkClick r:id="rId3"/>
              </a:rPr>
              <a:t>ICI</a:t>
            </a:r>
            <a:endParaRPr/>
          </a:p>
        </p:txBody>
      </p:sp>
      <p:sp>
        <p:nvSpPr>
          <p:cNvPr id="178" name="Google Shape;178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country,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(age)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Customers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country;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21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AVG: average = moyenne</a:t>
            </a:r>
            <a:endParaRPr b="1" sz="21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9" name="Google Shape;179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0" name="Google Shape;180;p25"/>
          <p:cNvSpPr txBox="1"/>
          <p:nvPr/>
        </p:nvSpPr>
        <p:spPr>
          <a:xfrm>
            <a:off x="788100" y="12870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Exercise v3.0</a:t>
            </a:r>
            <a:r>
              <a:rPr lang="fr"/>
              <a:t> (&lt;Join)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853950" y="-667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4000"/>
              <a:t>Essayez d’</a:t>
            </a:r>
            <a:endParaRPr sz="4000"/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394250" y="1090650"/>
            <a:ext cx="8246400" cy="17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prénoms</a:t>
            </a:r>
            <a:endParaRPr>
              <a:solidFill>
                <a:srgbClr val="9900FF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noms</a:t>
            </a:r>
            <a:r>
              <a:rPr lang="fr"/>
              <a:t> pour le pays </a:t>
            </a:r>
            <a:r>
              <a:rPr lang="fr">
                <a:solidFill>
                  <a:srgbClr val="9900FF"/>
                </a:solidFill>
              </a:rPr>
              <a:t>UK </a:t>
            </a:r>
            <a:r>
              <a:rPr lang="fr">
                <a:latin typeface="Courier New"/>
                <a:ea typeface="Courier New"/>
                <a:cs typeface="Courier New"/>
                <a:sym typeface="Courier New"/>
              </a:rPr>
              <a:t>(where)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</a:t>
            </a:r>
            <a:r>
              <a:rPr lang="fr">
                <a:solidFill>
                  <a:srgbClr val="9900FF"/>
                </a:solidFill>
              </a:rPr>
              <a:t>l'âge</a:t>
            </a:r>
            <a:r>
              <a:rPr lang="fr"/>
              <a:t> des gens qui </a:t>
            </a:r>
            <a:r>
              <a:rPr lang="fr">
                <a:solidFill>
                  <a:srgbClr val="9900FF"/>
                </a:solidFill>
              </a:rPr>
              <a:t>vivent</a:t>
            </a:r>
            <a:r>
              <a:rPr lang="fr"/>
              <a:t> aux </a:t>
            </a:r>
            <a:r>
              <a:rPr lang="fr">
                <a:solidFill>
                  <a:srgbClr val="9900FF"/>
                </a:solidFill>
              </a:rPr>
              <a:t>USA</a:t>
            </a:r>
            <a:r>
              <a:rPr lang="fr"/>
              <a:t> et dont le </a:t>
            </a:r>
            <a:r>
              <a:rPr lang="fr">
                <a:solidFill>
                  <a:srgbClr val="9900FF"/>
                </a:solidFill>
              </a:rPr>
              <a:t>prénom</a:t>
            </a:r>
            <a:r>
              <a:rPr lang="fr"/>
              <a:t> est </a:t>
            </a:r>
            <a:r>
              <a:rPr lang="fr">
                <a:solidFill>
                  <a:srgbClr val="9900FF"/>
                </a:solidFill>
              </a:rPr>
              <a:t>robert </a:t>
            </a:r>
            <a:r>
              <a:rPr lang="fr">
                <a:latin typeface="Courier New"/>
                <a:ea typeface="Courier New"/>
                <a:cs typeface="Courier New"/>
                <a:sym typeface="Courier New"/>
              </a:rPr>
              <a:t>(and)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</a:t>
            </a:r>
            <a:r>
              <a:rPr lang="fr">
                <a:solidFill>
                  <a:srgbClr val="9900FF"/>
                </a:solidFill>
              </a:rPr>
              <a:t>combien</a:t>
            </a:r>
            <a:r>
              <a:rPr lang="fr"/>
              <a:t> il y a de </a:t>
            </a:r>
            <a:r>
              <a:rPr lang="fr">
                <a:solidFill>
                  <a:srgbClr val="9900FF"/>
                </a:solidFill>
              </a:rPr>
              <a:t>moniteur</a:t>
            </a:r>
            <a:r>
              <a:rPr lang="fr"/>
              <a:t> dans la table </a:t>
            </a:r>
            <a:r>
              <a:rPr lang="fr">
                <a:solidFill>
                  <a:srgbClr val="9900FF"/>
                </a:solidFill>
              </a:rPr>
              <a:t>orders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le </a:t>
            </a:r>
            <a:r>
              <a:rPr lang="fr">
                <a:solidFill>
                  <a:srgbClr val="9900FF"/>
                </a:solidFill>
              </a:rPr>
              <a:t>nombre</a:t>
            </a:r>
            <a:r>
              <a:rPr lang="fr"/>
              <a:t> de client </a:t>
            </a:r>
            <a:r>
              <a:rPr lang="fr">
                <a:latin typeface="Courier New"/>
                <a:ea typeface="Courier New"/>
                <a:cs typeface="Courier New"/>
                <a:sym typeface="Courier New"/>
              </a:rPr>
              <a:t>(COUNT())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Afficher </a:t>
            </a:r>
            <a:r>
              <a:rPr lang="fr">
                <a:solidFill>
                  <a:srgbClr val="9900FF"/>
                </a:solidFill>
              </a:rPr>
              <a:t>l'âge</a:t>
            </a:r>
            <a:r>
              <a:rPr lang="fr">
                <a:solidFill>
                  <a:srgbClr val="9900FF"/>
                </a:solidFill>
              </a:rPr>
              <a:t> </a:t>
            </a:r>
            <a:r>
              <a:rPr lang="fr"/>
              <a:t>moyen des clients </a:t>
            </a:r>
            <a:r>
              <a:rPr lang="fr">
                <a:latin typeface="Courier New"/>
                <a:ea typeface="Courier New"/>
                <a:cs typeface="Courier New"/>
                <a:sym typeface="Courier New"/>
              </a:rPr>
              <a:t>(AVG())</a:t>
            </a:r>
            <a:endParaRPr/>
          </a:p>
        </p:txBody>
      </p:sp>
      <p:sp>
        <p:nvSpPr>
          <p:cNvPr id="187" name="Google Shape;187;p26"/>
          <p:cNvSpPr txBox="1"/>
          <p:nvPr>
            <p:ph type="title"/>
          </p:nvPr>
        </p:nvSpPr>
        <p:spPr>
          <a:xfrm>
            <a:off x="853950" y="2702075"/>
            <a:ext cx="7436100" cy="1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fr" sz="4000"/>
              <a:t>Veilles technologiques (1 seul docs)</a:t>
            </a:r>
            <a:endParaRPr sz="4000"/>
          </a:p>
        </p:txBody>
      </p:sp>
      <p:sp>
        <p:nvSpPr>
          <p:cNvPr id="188" name="Google Shape;188;p26"/>
          <p:cNvSpPr txBox="1"/>
          <p:nvPr>
            <p:ph idx="1" type="body"/>
          </p:nvPr>
        </p:nvSpPr>
        <p:spPr>
          <a:xfrm>
            <a:off x="394250" y="3632125"/>
            <a:ext cx="7786800" cy="12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-"/>
            </a:pPr>
            <a:r>
              <a:rPr lang="fr" sz="1650"/>
              <a:t>Méthode Merise (</a:t>
            </a:r>
            <a:r>
              <a:rPr lang="fr" sz="1650"/>
              <a:t>MCD/MLD/MPD) (CDP+autres)</a:t>
            </a:r>
            <a:endParaRPr sz="1650"/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-"/>
            </a:pPr>
            <a:r>
              <a:rPr lang="fr" sz="1650"/>
              <a:t>Schéma en étoile et schéma en flocon de neige (2 personnes)</a:t>
            </a:r>
            <a:endParaRPr sz="1650"/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-"/>
            </a:pPr>
            <a:r>
              <a:rPr lang="fr" sz="1650"/>
              <a:t>CRUD (1 personne)</a:t>
            </a:r>
            <a:endParaRPr sz="1650"/>
          </a:p>
        </p:txBody>
      </p:sp>
      <p:sp>
        <p:nvSpPr>
          <p:cNvPr id="189" name="Google Shape;189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0" name="Google Shape;190;p26"/>
          <p:cNvSpPr txBox="1"/>
          <p:nvPr/>
        </p:nvSpPr>
        <p:spPr>
          <a:xfrm>
            <a:off x="6936150" y="3471850"/>
            <a:ext cx="972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Lato"/>
                <a:ea typeface="Lato"/>
                <a:cs typeface="Lato"/>
                <a:sym typeface="Lato"/>
              </a:rPr>
              <a:t>😡</a:t>
            </a:r>
            <a:endParaRPr sz="6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par groupe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Jointures</a:t>
            </a:r>
            <a:endParaRPr/>
          </a:p>
        </p:txBody>
      </p:sp>
      <p:sp>
        <p:nvSpPr>
          <p:cNvPr id="203" name="Google Shape;203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Afin d’économiser de la place on va créer plusieurs tables pour stocker les informations “lourdes” et répétitives une bonne fois pour toute.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On </a:t>
            </a:r>
            <a:r>
              <a:rPr lang="fr"/>
              <a:t>remplace</a:t>
            </a:r>
            <a:r>
              <a:rPr lang="fr"/>
              <a:t> l’information “lourde” de la table principale par l’indice (int) dans la seconde table.</a:t>
            </a:r>
            <a:endParaRPr/>
          </a:p>
        </p:txBody>
      </p:sp>
      <p:sp>
        <p:nvSpPr>
          <p:cNvPr id="204" name="Google Shape;204;p28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économiser des données</a:t>
            </a:r>
            <a:endParaRPr/>
          </a:p>
        </p:txBody>
      </p:sp>
      <p:sp>
        <p:nvSpPr>
          <p:cNvPr id="205" name="Google Shape;205;p2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</a:t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547375" y="1217450"/>
            <a:ext cx="1746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Table d’origine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Table utilisateur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2" name="Google Shape;212;p29"/>
          <p:cNvGraphicFramePr/>
          <p:nvPr/>
        </p:nvGraphicFramePr>
        <p:xfrm>
          <a:off x="547375" y="2312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545925"/>
                <a:gridCol w="1036675"/>
                <a:gridCol w="791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3" name="Google Shape;213;p29"/>
          <p:cNvSpPr txBox="1"/>
          <p:nvPr/>
        </p:nvSpPr>
        <p:spPr>
          <a:xfrm>
            <a:off x="3926050" y="1226725"/>
            <a:ext cx="4206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Double t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able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Table utilisateur                                           Table Pays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4" name="Google Shape;214;p29"/>
          <p:cNvGraphicFramePr/>
          <p:nvPr/>
        </p:nvGraphicFramePr>
        <p:xfrm>
          <a:off x="4052575" y="2312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477950"/>
                <a:gridCol w="905250"/>
                <a:gridCol w="99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15" name="Google Shape;215;p29"/>
          <p:cNvGraphicFramePr/>
          <p:nvPr/>
        </p:nvGraphicFramePr>
        <p:xfrm>
          <a:off x="6795775" y="2312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919375"/>
                <a:gridCol w="8266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6" name="Google Shape;216;p29"/>
          <p:cNvSpPr txBox="1"/>
          <p:nvPr/>
        </p:nvSpPr>
        <p:spPr>
          <a:xfrm>
            <a:off x="547375" y="4326325"/>
            <a:ext cx="22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3 chaînes de caractères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7" name="Google Shape;217;p29"/>
          <p:cNvCxnSpPr>
            <a:stCxn id="216" idx="0"/>
          </p:cNvCxnSpPr>
          <p:nvPr/>
        </p:nvCxnSpPr>
        <p:spPr>
          <a:xfrm flipH="1" rot="10800000">
            <a:off x="1673875" y="3942925"/>
            <a:ext cx="6630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29"/>
          <p:cNvSpPr txBox="1"/>
          <p:nvPr/>
        </p:nvSpPr>
        <p:spPr>
          <a:xfrm>
            <a:off x="6871975" y="4342600"/>
            <a:ext cx="19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chaîne de caractère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9" name="Google Shape;219;p29"/>
          <p:cNvCxnSpPr>
            <a:stCxn id="218" idx="0"/>
          </p:cNvCxnSpPr>
          <p:nvPr/>
        </p:nvCxnSpPr>
        <p:spPr>
          <a:xfrm rot="10800000">
            <a:off x="7844275" y="4015000"/>
            <a:ext cx="3600" cy="3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0" name="Google Shape;220;p29"/>
          <p:cNvSpPr txBox="1"/>
          <p:nvPr/>
        </p:nvSpPr>
        <p:spPr>
          <a:xfrm>
            <a:off x="5009425" y="4342600"/>
            <a:ext cx="145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1 entier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1" name="Google Shape;221;p29"/>
          <p:cNvCxnSpPr/>
          <p:nvPr/>
        </p:nvCxnSpPr>
        <p:spPr>
          <a:xfrm flipH="1" rot="10800000">
            <a:off x="5435775" y="4042125"/>
            <a:ext cx="172800" cy="3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3049850" y="2842350"/>
            <a:ext cx="779400" cy="52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Notion de clé primaire et clé étrangère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547375" y="1217450"/>
            <a:ext cx="778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Les clés sont essentielles afin de retrouver les liens entre les tables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30" name="Google Shape;230;p30"/>
          <p:cNvGraphicFramePr/>
          <p:nvPr/>
        </p:nvGraphicFramePr>
        <p:xfrm>
          <a:off x="394975" y="1855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545925"/>
                <a:gridCol w="941525"/>
                <a:gridCol w="886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31" name="Google Shape;231;p30"/>
          <p:cNvGraphicFramePr/>
          <p:nvPr/>
        </p:nvGraphicFramePr>
        <p:xfrm>
          <a:off x="2864250" y="344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937575"/>
                <a:gridCol w="815025"/>
              </a:tblGrid>
              <a:tr h="41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33" name="Google Shape;233;p30"/>
          <p:cNvSpPr/>
          <p:nvPr/>
        </p:nvSpPr>
        <p:spPr>
          <a:xfrm>
            <a:off x="3763046" y="2834200"/>
            <a:ext cx="12876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4" name="Google Shape;234;p30"/>
          <p:cNvGraphicFramePr/>
          <p:nvPr/>
        </p:nvGraphicFramePr>
        <p:xfrm>
          <a:off x="5472900" y="1708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923125"/>
                <a:gridCol w="981525"/>
                <a:gridCol w="12182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type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clé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primaire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varchar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étrangère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35" name="Google Shape;235;p30"/>
          <p:cNvGraphicFramePr/>
          <p:nvPr/>
        </p:nvGraphicFramePr>
        <p:xfrm>
          <a:off x="5472900" y="3460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923125"/>
                <a:gridCol w="981525"/>
                <a:gridCol w="12182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type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clé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primaire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varchar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36" name="Google Shape;236;p30"/>
          <p:cNvCxnSpPr/>
          <p:nvPr/>
        </p:nvCxnSpPr>
        <p:spPr>
          <a:xfrm>
            <a:off x="2864250" y="2085275"/>
            <a:ext cx="412200" cy="1259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lang="fr"/>
              <a:t>alias</a:t>
            </a:r>
            <a:endParaRPr/>
          </a:p>
        </p:txBody>
      </p:sp>
      <p:sp>
        <p:nvSpPr>
          <p:cNvPr id="242" name="Google Shape;242;p31"/>
          <p:cNvSpPr txBox="1"/>
          <p:nvPr/>
        </p:nvSpPr>
        <p:spPr>
          <a:xfrm>
            <a:off x="1614175" y="1065050"/>
            <a:ext cx="3698700" cy="4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Quand on a le même nom sur plusieurs table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203200" marR="20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Pays_ID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03200" marR="20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Pays_ID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pays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on peut changer leur nom avec un alias </a:t>
            </a:r>
            <a:r>
              <a:rPr b="1" lang="fr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f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  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203200" marR="20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Pays_ID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U_P_ID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user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03200" marR="203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Pays_ID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P_P_ID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pays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on peut aussi, et c’est important pour la suite, donner un alias </a:t>
            </a:r>
            <a:r>
              <a:rPr b="1" lang="fr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f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à la table: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203200" marR="203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U.</a:t>
            </a:r>
            <a:r>
              <a:rPr b="1" lang="fr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Pays_ID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user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U 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U.</a:t>
            </a:r>
            <a:r>
              <a:rPr b="1" lang="fr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Pays_ID</a:t>
            </a: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user U</a:t>
            </a:r>
            <a:endParaRPr b="1" sz="120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3" name="Google Shape;243;p3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244" name="Google Shape;244;p31"/>
          <p:cNvCxnSpPr/>
          <p:nvPr/>
        </p:nvCxnSpPr>
        <p:spPr>
          <a:xfrm>
            <a:off x="5252250" y="1277950"/>
            <a:ext cx="2530800" cy="2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5" name="Google Shape;245;p31"/>
          <p:cNvCxnSpPr/>
          <p:nvPr/>
        </p:nvCxnSpPr>
        <p:spPr>
          <a:xfrm>
            <a:off x="5216000" y="1382175"/>
            <a:ext cx="1075800" cy="23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46" name="Google Shape;246;p31"/>
          <p:cNvGraphicFramePr/>
          <p:nvPr/>
        </p:nvGraphicFramePr>
        <p:xfrm>
          <a:off x="6310300" y="1558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477950"/>
                <a:gridCol w="905250"/>
                <a:gridCol w="99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47" name="Google Shape;247;p31"/>
          <p:cNvGraphicFramePr/>
          <p:nvPr/>
        </p:nvGraphicFramePr>
        <p:xfrm>
          <a:off x="6329500" y="3498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919375"/>
                <a:gridCol w="8266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Pays_ID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8" name="Google Shape;248;p31"/>
          <p:cNvSpPr/>
          <p:nvPr/>
        </p:nvSpPr>
        <p:spPr>
          <a:xfrm>
            <a:off x="7057750" y="948650"/>
            <a:ext cx="879000" cy="41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user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8173500" y="3498350"/>
            <a:ext cx="879000" cy="41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pays</a:t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81240" y="11621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DCDCD"/>
                </a:solidFill>
                <a:tableStyleId>{9193AED1-7F8B-4CFE-B60F-84B878F6CFE9}</a:tableStyleId>
              </a:tblPr>
              <a:tblGrid>
                <a:gridCol w="1205125"/>
              </a:tblGrid>
              <a:tr h="377375">
                <a:tc>
                  <a:txBody>
                    <a:bodyPr/>
                    <a:lstStyle/>
                    <a:p>
                      <a:pPr indent="0" lvl="0" marL="203200" marR="203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Pays_ID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0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0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1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251" name="Google Shape;251;p31"/>
          <p:cNvCxnSpPr/>
          <p:nvPr/>
        </p:nvCxnSpPr>
        <p:spPr>
          <a:xfrm rot="10800000">
            <a:off x="1468350" y="1708450"/>
            <a:ext cx="35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52" name="Google Shape;252;p31"/>
          <p:cNvGraphicFramePr/>
          <p:nvPr/>
        </p:nvGraphicFramePr>
        <p:xfrm>
          <a:off x="181240" y="28385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DCDCD"/>
                </a:solidFill>
                <a:tableStyleId>{9193AED1-7F8B-4CFE-B60F-84B878F6CFE9}</a:tableStyleId>
              </a:tblPr>
              <a:tblGrid>
                <a:gridCol w="1205125"/>
              </a:tblGrid>
              <a:tr h="377375">
                <a:tc>
                  <a:txBody>
                    <a:bodyPr/>
                    <a:lstStyle/>
                    <a:p>
                      <a:pPr indent="0" lvl="0" marL="203200" marR="203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fr" sz="1200">
                          <a:solidFill>
                            <a:srgbClr val="37373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U_P_ID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EEE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0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0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0F6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>
                          <a:solidFill>
                            <a:srgbClr val="3D3D3D"/>
                          </a:solidFill>
                        </a:rPr>
                        <a:t>1</a:t>
                      </a:r>
                      <a:endParaRPr sz="1200">
                        <a:solidFill>
                          <a:srgbClr val="3D3D3D"/>
                        </a:solidFill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253" name="Google Shape;253;p31"/>
          <p:cNvCxnSpPr/>
          <p:nvPr/>
        </p:nvCxnSpPr>
        <p:spPr>
          <a:xfrm rot="10800000">
            <a:off x="1468350" y="3080050"/>
            <a:ext cx="35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31"/>
          <p:cNvSpPr txBox="1"/>
          <p:nvPr/>
        </p:nvSpPr>
        <p:spPr>
          <a:xfrm>
            <a:off x="5071825" y="4736475"/>
            <a:ext cx="35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20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200">
                <a:latin typeface="Comfortaa"/>
                <a:ea typeface="Comfortaa"/>
                <a:cs typeface="Comfortaa"/>
                <a:sym typeface="Comfortaa"/>
              </a:rPr>
              <a:t>peut être remplacé par un espace 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81" name="Google Shape;81;p1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on va essayer</a:t>
            </a:r>
            <a:endParaRPr/>
          </a:p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" name="Google Shape;8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fr"/>
              <a:t>Les requêtes d’accès aux données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requête et jointure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fr"/>
              <a:t>La conception et la création d’une base de données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méthode Merise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fr"/>
              <a:t>L’insertion de données et la modification d’une base de données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CRUD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Jouez (encore)</a:t>
            </a:r>
            <a:endParaRPr/>
          </a:p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fr"/>
            </a:br>
            <a:r>
              <a:rPr lang="fr" u="sng">
                <a:solidFill>
                  <a:schemeClr val="hlink"/>
                </a:solidFill>
                <a:hlinkClick r:id="rId3"/>
              </a:rPr>
              <a:t>ICI</a:t>
            </a:r>
            <a:endParaRPr/>
          </a:p>
        </p:txBody>
      </p:sp>
      <p:sp>
        <p:nvSpPr>
          <p:cNvPr id="261" name="Google Shape;261;p3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country,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(age)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Customers </a:t>
            </a:r>
            <a:r>
              <a:rPr b="1" lang="fr" sz="2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r>
              <a:rPr lang="fr" sz="2600">
                <a:latin typeface="Courier New"/>
                <a:ea typeface="Courier New"/>
                <a:cs typeface="Courier New"/>
                <a:sym typeface="Courier New"/>
              </a:rPr>
              <a:t> country;</a:t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21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AVG: average = moyenne</a:t>
            </a:r>
            <a:endParaRPr b="1" sz="21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2" name="Google Shape;262;p3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853950" y="-667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4000"/>
              <a:t>Essayez d’</a:t>
            </a:r>
            <a:endParaRPr sz="4000"/>
          </a:p>
        </p:txBody>
      </p:sp>
      <p:sp>
        <p:nvSpPr>
          <p:cNvPr id="268" name="Google Shape;268;p33"/>
          <p:cNvSpPr txBox="1"/>
          <p:nvPr>
            <p:ph idx="1" type="body"/>
          </p:nvPr>
        </p:nvSpPr>
        <p:spPr>
          <a:xfrm>
            <a:off x="853950" y="1305125"/>
            <a:ext cx="7786800" cy="33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first_name</a:t>
            </a:r>
            <a:r>
              <a:rPr lang="fr">
                <a:solidFill>
                  <a:srgbClr val="9900FF"/>
                </a:solidFill>
              </a:rPr>
              <a:t> </a:t>
            </a:r>
            <a:r>
              <a:rPr lang="fr"/>
              <a:t>en nommant le champ prénoms </a:t>
            </a:r>
            <a:r>
              <a:rPr lang="fr">
                <a:solidFill>
                  <a:srgbClr val="9900FF"/>
                </a:solidFill>
              </a:rPr>
              <a:t>prénoms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last_name </a:t>
            </a:r>
            <a:r>
              <a:rPr lang="fr"/>
              <a:t>pour le pays </a:t>
            </a:r>
            <a:r>
              <a:rPr lang="fr">
                <a:solidFill>
                  <a:srgbClr val="9900FF"/>
                </a:solidFill>
              </a:rPr>
              <a:t>UK</a:t>
            </a:r>
            <a:r>
              <a:rPr lang="fr"/>
              <a:t> en nommant la table </a:t>
            </a:r>
            <a:r>
              <a:rPr lang="fr">
                <a:solidFill>
                  <a:srgbClr val="9900FF"/>
                </a:solidFill>
              </a:rPr>
              <a:t>client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jouer et me montrer le résultat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lt1"/>
                </a:solidFill>
              </a:rPr>
              <a:t>SELECT C.first_name, O.item FROM Customers C JOIN Orders O ON C.customer_id = O.customer_id where C.first_name = "John" AND C.last_name="Reinhardt";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9" name="Google Shape;269;p3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265500" y="608700"/>
            <a:ext cx="4045200" cy="42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SELECT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FROM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AS</a:t>
            </a:r>
            <a:br>
              <a:rPr lang="fr" sz="2000"/>
            </a:br>
            <a:br>
              <a:rPr lang="fr" sz="2000"/>
            </a:br>
            <a:r>
              <a:rPr lang="fr" sz="2000"/>
              <a:t>JOIN</a:t>
            </a:r>
            <a:br>
              <a:rPr lang="fr" sz="2000"/>
            </a:br>
            <a:br>
              <a:rPr lang="fr" sz="2000"/>
            </a:br>
            <a:r>
              <a:rPr lang="fr" sz="2000"/>
              <a:t>ON/USING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WHERE</a:t>
            </a:r>
            <a:br>
              <a:rPr lang="fr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75" name="Google Shape;275;p34"/>
          <p:cNvSpPr txBox="1"/>
          <p:nvPr>
            <p:ph idx="2" type="body"/>
          </p:nvPr>
        </p:nvSpPr>
        <p:spPr>
          <a:xfrm>
            <a:off x="4939500" y="608700"/>
            <a:ext cx="3837000" cy="42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SÉLECTIONNER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DEPUIS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COMME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JOINDRE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SUR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r>
              <a:rPr b="1" lang="fr" sz="2000">
                <a:latin typeface="Raleway"/>
                <a:ea typeface="Raleway"/>
                <a:cs typeface="Raleway"/>
                <a:sym typeface="Raleway"/>
              </a:rPr>
              <a:t>OÙ</a:t>
            </a: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2000">
                <a:latin typeface="Raleway"/>
                <a:ea typeface="Raleway"/>
                <a:cs typeface="Raleway"/>
                <a:sym typeface="Raleway"/>
              </a:rPr>
            </a:br>
            <a:endParaRPr b="1" sz="2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3952200" y="0"/>
            <a:ext cx="934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Lato"/>
                <a:ea typeface="Lato"/>
                <a:cs typeface="Lato"/>
                <a:sym typeface="Lato"/>
              </a:rPr>
              <a:t>😊</a:t>
            </a:r>
            <a:endParaRPr sz="6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type="title"/>
          </p:nvPr>
        </p:nvSpPr>
        <p:spPr>
          <a:xfrm>
            <a:off x="303300" y="1067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Mais comment retrouver toutes les données?</a:t>
            </a:r>
            <a:endParaRPr/>
          </a:p>
        </p:txBody>
      </p:sp>
      <p:graphicFrame>
        <p:nvGraphicFramePr>
          <p:cNvPr id="283" name="Google Shape;283;p35"/>
          <p:cNvGraphicFramePr/>
          <p:nvPr/>
        </p:nvGraphicFramePr>
        <p:xfrm>
          <a:off x="4433575" y="1093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545925"/>
                <a:gridCol w="1036675"/>
                <a:gridCol w="791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84" name="Google Shape;284;p35"/>
          <p:cNvGraphicFramePr/>
          <p:nvPr/>
        </p:nvGraphicFramePr>
        <p:xfrm>
          <a:off x="7176775" y="1093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545925"/>
                <a:gridCol w="791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5" name="Google Shape;285;p3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6" name="Google Shape;286;p35"/>
          <p:cNvSpPr txBox="1"/>
          <p:nvPr/>
        </p:nvSpPr>
        <p:spPr>
          <a:xfrm>
            <a:off x="395475" y="2842750"/>
            <a:ext cx="79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r>
              <a:rPr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U.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, U.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Nom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, P.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Pays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 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utilisateur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AS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U 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JOIN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Pays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AS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P 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ON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U.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Pays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=P.</a:t>
            </a:r>
            <a:r>
              <a:rPr lang="f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endParaRPr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5"/>
          <p:cNvSpPr txBox="1"/>
          <p:nvPr/>
        </p:nvSpPr>
        <p:spPr>
          <a:xfrm>
            <a:off x="4398225" y="725850"/>
            <a:ext cx="409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utilisateur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					</a:t>
            </a:r>
            <a:r>
              <a:rPr b="1" lang="fr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Pays</a:t>
            </a:r>
            <a:endParaRPr b="1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88" name="Google Shape;288;p35"/>
          <p:cNvGraphicFramePr/>
          <p:nvPr/>
        </p:nvGraphicFramePr>
        <p:xfrm>
          <a:off x="4413800" y="340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545925"/>
                <a:gridCol w="1036675"/>
                <a:gridCol w="791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Nom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Pays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John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Mike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usa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François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3D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4" name="Google Shape;2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288" y="0"/>
            <a:ext cx="6344617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Pourquoi?</a:t>
            </a:r>
            <a:r>
              <a:rPr lang="fr"/>
              <a:t> 😡😠</a:t>
            </a:r>
            <a:endParaRPr/>
          </a:p>
        </p:txBody>
      </p:sp>
      <p:sp>
        <p:nvSpPr>
          <p:cNvPr id="300" name="Google Shape;300;p3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1" name="Google Shape;301;p37"/>
          <p:cNvSpPr txBox="1"/>
          <p:nvPr>
            <p:ph type="title"/>
          </p:nvPr>
        </p:nvSpPr>
        <p:spPr>
          <a:xfrm>
            <a:off x="303300" y="30023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Exercices</a:t>
            </a:r>
            <a:endParaRPr/>
          </a:p>
        </p:txBody>
      </p:sp>
      <p:sp>
        <p:nvSpPr>
          <p:cNvPr id="302" name="Google Shape;302;p37"/>
          <p:cNvSpPr txBox="1"/>
          <p:nvPr/>
        </p:nvSpPr>
        <p:spPr>
          <a:xfrm>
            <a:off x="151925" y="4335625"/>
            <a:ext cx="39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https://www.programiz.com/sql/online-compiler/</a:t>
            </a:r>
            <a:endParaRPr/>
          </a:p>
        </p:txBody>
      </p:sp>
      <p:pic>
        <p:nvPicPr>
          <p:cNvPr id="303" name="Google Shape;3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2466" y="499825"/>
            <a:ext cx="5774251" cy="3681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09" name="Google Shape;309;p38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On passe aux choses sérieuses!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😈😈😈</a:t>
            </a:r>
            <a:endParaRPr/>
          </a:p>
        </p:txBody>
      </p:sp>
      <p:sp>
        <p:nvSpPr>
          <p:cNvPr id="310" name="Google Shape;310;p38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 </a:t>
            </a:r>
            <a:r>
              <a:rPr lang="fr"/>
              <a:t>ça va</a:t>
            </a:r>
            <a:r>
              <a:rPr lang="fr"/>
              <a:t> faire mal!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VEILLE ICI</a:t>
            </a:r>
            <a:endParaRPr/>
          </a:p>
        </p:txBody>
      </p:sp>
      <p:sp>
        <p:nvSpPr>
          <p:cNvPr id="316" name="Google Shape;316;p39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/>
          <p:nvPr>
            <p:ph type="title"/>
          </p:nvPr>
        </p:nvSpPr>
        <p:spPr>
          <a:xfrm>
            <a:off x="265500" y="4067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Installer </a:t>
            </a:r>
            <a:endParaRPr/>
          </a:p>
        </p:txBody>
      </p:sp>
      <p:sp>
        <p:nvSpPr>
          <p:cNvPr id="323" name="Google Shape;323;p40"/>
          <p:cNvSpPr txBox="1"/>
          <p:nvPr>
            <p:ph idx="1" type="subTitle"/>
          </p:nvPr>
        </p:nvSpPr>
        <p:spPr>
          <a:xfrm>
            <a:off x="265500" y="1744781"/>
            <a:ext cx="4045200" cy="31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Download MySQL Installer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😅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Installer mysql server et définir le password </a:t>
            </a:r>
            <a:r>
              <a:rPr lang="fr">
                <a:solidFill>
                  <a:srgbClr val="FF0000"/>
                </a:solidFill>
              </a:rPr>
              <a:t>root </a:t>
            </a:r>
            <a:r>
              <a:rPr lang="fr"/>
              <a:t>à </a:t>
            </a:r>
            <a:r>
              <a:rPr lang="fr">
                <a:solidFill>
                  <a:srgbClr val="FF0000"/>
                </a:solidFill>
              </a:rPr>
              <a:t>root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/>
              <a:t>Installer mysql Workbench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MySQL Workbench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4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25" name="Google Shape;32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1700" y="304800"/>
            <a:ext cx="4383959" cy="4383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31" name="Google Shape;331;p41"/>
          <p:cNvPicPr preferRelativeResize="0"/>
          <p:nvPr/>
        </p:nvPicPr>
        <p:blipFill rotWithShape="1">
          <a:blip r:embed="rId3">
            <a:alphaModFix/>
          </a:blip>
          <a:srcRect b="33858" l="0" r="24156" t="0"/>
          <a:stretch/>
        </p:blipFill>
        <p:spPr>
          <a:xfrm>
            <a:off x="161475" y="114275"/>
            <a:ext cx="5180477" cy="2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1"/>
          <p:cNvSpPr/>
          <p:nvPr/>
        </p:nvSpPr>
        <p:spPr>
          <a:xfrm rot="-7047635">
            <a:off x="961399" y="1519621"/>
            <a:ext cx="660973" cy="2835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1"/>
          <p:cNvSpPr txBox="1"/>
          <p:nvPr/>
        </p:nvSpPr>
        <p:spPr>
          <a:xfrm>
            <a:off x="1166800" y="1692175"/>
            <a:ext cx="482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 connecter au serveur de base de données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41"/>
          <p:cNvSpPr/>
          <p:nvPr/>
        </p:nvSpPr>
        <p:spPr>
          <a:xfrm>
            <a:off x="209700" y="260075"/>
            <a:ext cx="291000" cy="231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1"/>
          <p:cNvSpPr txBox="1"/>
          <p:nvPr/>
        </p:nvSpPr>
        <p:spPr>
          <a:xfrm>
            <a:off x="4731800" y="2780075"/>
            <a:ext cx="2970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Cliquer sur ok</a:t>
            </a:r>
            <a:b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Entrer le mot de passe root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6" name="Google Shape;336;p41"/>
          <p:cNvPicPr preferRelativeResize="0"/>
          <p:nvPr/>
        </p:nvPicPr>
        <p:blipFill rotWithShape="1">
          <a:blip r:embed="rId4">
            <a:alphaModFix/>
          </a:blip>
          <a:srcRect b="30396" l="50000" r="3458" t="0"/>
          <a:stretch/>
        </p:blipFill>
        <p:spPr>
          <a:xfrm>
            <a:off x="1584725" y="2655575"/>
            <a:ext cx="2812052" cy="236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0275" y="4110275"/>
            <a:ext cx="1602725" cy="84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 ce qu’une base de données?</a:t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base de données est un espace de stockage structuré et optimisé: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capacité qui s’adapte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rapidité d’accès aux données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facilité d’utilisation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Et sécurité des données, une base de données peut facilement être dupliqué, exporté.</a:t>
            </a:r>
            <a:endParaRPr/>
          </a:p>
        </p:txBody>
      </p:sp>
      <p:sp>
        <p:nvSpPr>
          <p:cNvPr id="90" name="Google Shape;90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43" name="Google Shape;343;p42"/>
          <p:cNvPicPr preferRelativeResize="0"/>
          <p:nvPr/>
        </p:nvPicPr>
        <p:blipFill rotWithShape="1">
          <a:blip r:embed="rId3">
            <a:alphaModFix/>
          </a:blip>
          <a:srcRect b="60336" l="50022" r="0" t="0"/>
          <a:stretch/>
        </p:blipFill>
        <p:spPr>
          <a:xfrm>
            <a:off x="167675" y="125200"/>
            <a:ext cx="4094848" cy="182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923" y="152400"/>
            <a:ext cx="4008189" cy="438395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2"/>
          <p:cNvSpPr txBox="1"/>
          <p:nvPr/>
        </p:nvSpPr>
        <p:spPr>
          <a:xfrm>
            <a:off x="167675" y="2403950"/>
            <a:ext cx="38247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Créer un nouveau schéma: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jeux_video</a:t>
            </a:r>
            <a:endParaRPr b="1"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Open a script et choisissez: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jeux_video.sql</a:t>
            </a:r>
            <a:endParaRPr b="1"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6" name="Google Shape;346;p42"/>
          <p:cNvPicPr preferRelativeResize="0"/>
          <p:nvPr/>
        </p:nvPicPr>
        <p:blipFill rotWithShape="1">
          <a:blip r:embed="rId5">
            <a:alphaModFix/>
          </a:blip>
          <a:srcRect b="58762" l="50186" r="0" t="0"/>
          <a:stretch/>
        </p:blipFill>
        <p:spPr>
          <a:xfrm>
            <a:off x="3512102" y="2788275"/>
            <a:ext cx="4081249" cy="19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2"/>
          <p:cNvPicPr preferRelativeResize="0"/>
          <p:nvPr/>
        </p:nvPicPr>
        <p:blipFill rotWithShape="1">
          <a:blip r:embed="rId6">
            <a:alphaModFix/>
          </a:blip>
          <a:srcRect b="88245" l="16415" r="59821" t="9551"/>
          <a:stretch/>
        </p:blipFill>
        <p:spPr>
          <a:xfrm>
            <a:off x="919950" y="4246225"/>
            <a:ext cx="1964925" cy="199224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2"/>
          <p:cNvSpPr/>
          <p:nvPr/>
        </p:nvSpPr>
        <p:spPr>
          <a:xfrm rot="-7047635">
            <a:off x="1301274" y="4582096"/>
            <a:ext cx="660973" cy="2835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2"/>
          <p:cNvSpPr txBox="1"/>
          <p:nvPr/>
        </p:nvSpPr>
        <p:spPr>
          <a:xfrm>
            <a:off x="2007550" y="47433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7"/>
              </a:rPr>
              <a:t>jeux_video.sql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5" name="Google Shape;355;p43"/>
          <p:cNvSpPr txBox="1"/>
          <p:nvPr/>
        </p:nvSpPr>
        <p:spPr>
          <a:xfrm>
            <a:off x="218225" y="165275"/>
            <a:ext cx="4395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Pour voir le schéma: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database → reverse Engineer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6" name="Google Shape;356;p43"/>
          <p:cNvPicPr preferRelativeResize="0"/>
          <p:nvPr/>
        </p:nvPicPr>
        <p:blipFill rotWithShape="1">
          <a:blip r:embed="rId3">
            <a:alphaModFix/>
          </a:blip>
          <a:srcRect b="47512" l="0" r="70324" t="3277"/>
          <a:stretch/>
        </p:blipFill>
        <p:spPr>
          <a:xfrm>
            <a:off x="4217350" y="165275"/>
            <a:ext cx="2244874" cy="2093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3"/>
          <p:cNvSpPr txBox="1"/>
          <p:nvPr>
            <p:ph idx="4294967295" type="body"/>
          </p:nvPr>
        </p:nvSpPr>
        <p:spPr>
          <a:xfrm>
            <a:off x="853950" y="2318475"/>
            <a:ext cx="7786800" cy="22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possesseur </a:t>
            </a:r>
            <a:r>
              <a:rPr lang="fr"/>
              <a:t>une fois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tous les </a:t>
            </a:r>
            <a:r>
              <a:rPr lang="fr">
                <a:solidFill>
                  <a:srgbClr val="9900FF"/>
                </a:solidFill>
              </a:rPr>
              <a:t>jeux </a:t>
            </a:r>
            <a:r>
              <a:rPr lang="fr"/>
              <a:t>qui </a:t>
            </a:r>
            <a:r>
              <a:rPr lang="fr"/>
              <a:t>ont un </a:t>
            </a:r>
            <a:r>
              <a:rPr lang="fr">
                <a:solidFill>
                  <a:srgbClr val="9900FF"/>
                </a:solidFill>
              </a:rPr>
              <a:t>prix</a:t>
            </a:r>
            <a:r>
              <a:rPr lang="fr"/>
              <a:t> inférieur à 10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le prix </a:t>
            </a:r>
            <a:r>
              <a:rPr lang="fr">
                <a:solidFill>
                  <a:srgbClr val="9900FF"/>
                </a:solidFill>
              </a:rPr>
              <a:t>minimum</a:t>
            </a:r>
            <a:r>
              <a:rPr lang="fr"/>
              <a:t>, </a:t>
            </a:r>
            <a:r>
              <a:rPr lang="fr">
                <a:solidFill>
                  <a:srgbClr val="9900FF"/>
                </a:solidFill>
              </a:rPr>
              <a:t>moyens </a:t>
            </a:r>
            <a:r>
              <a:rPr lang="fr"/>
              <a:t>et </a:t>
            </a:r>
            <a:r>
              <a:rPr lang="fr">
                <a:solidFill>
                  <a:srgbClr val="9900FF"/>
                </a:solidFill>
              </a:rPr>
              <a:t>maximum</a:t>
            </a:r>
            <a:r>
              <a:rPr lang="fr"/>
              <a:t> des jeux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Afficher le prix </a:t>
            </a:r>
            <a:r>
              <a:rPr lang="fr">
                <a:solidFill>
                  <a:srgbClr val="9900FF"/>
                </a:solidFill>
              </a:rPr>
              <a:t>minimum</a:t>
            </a:r>
            <a:r>
              <a:rPr lang="fr"/>
              <a:t> et </a:t>
            </a:r>
            <a:r>
              <a:rPr lang="fr">
                <a:solidFill>
                  <a:srgbClr val="9900FF"/>
                </a:solidFill>
              </a:rPr>
              <a:t>maximum</a:t>
            </a:r>
            <a:r>
              <a:rPr lang="fr"/>
              <a:t> des jeux et donner leurs noms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Requêtes imbriquées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4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Requêtes imbriquées</a:t>
            </a:r>
            <a:endParaRPr/>
          </a:p>
        </p:txBody>
      </p:sp>
      <p:sp>
        <p:nvSpPr>
          <p:cNvPr id="364" name="Google Shape;364;p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Souvent pour pouvoir arriver </a:t>
            </a:r>
            <a:r>
              <a:rPr lang="fr"/>
              <a:t>à ce</a:t>
            </a:r>
            <a:r>
              <a:rPr lang="fr"/>
              <a:t> que l’on veut faire on devra utiliser des requêtes imbriquées car on est limité par la puissance du langage</a:t>
            </a:r>
            <a:endParaRPr/>
          </a:p>
        </p:txBody>
      </p:sp>
      <p:sp>
        <p:nvSpPr>
          <p:cNvPr id="365" name="Google Shape;365;p4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 requêtes dans des requêtes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5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Requêtes imbriquées</a:t>
            </a:r>
            <a:endParaRPr/>
          </a:p>
        </p:txBody>
      </p:sp>
      <p:sp>
        <p:nvSpPr>
          <p:cNvPr id="371" name="Google Shape;371;p4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72" name="Google Shape;372;p45"/>
          <p:cNvSpPr txBox="1"/>
          <p:nvPr>
            <p:ph type="title"/>
          </p:nvPr>
        </p:nvSpPr>
        <p:spPr>
          <a:xfrm>
            <a:off x="303300" y="1630775"/>
            <a:ext cx="8520600" cy="24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fr" sz="1700">
                <a:solidFill>
                  <a:srgbClr val="9900FF"/>
                </a:solidFill>
              </a:rPr>
              <a:t>SELECT </a:t>
            </a:r>
            <a:r>
              <a:rPr lang="fr" sz="1700"/>
              <a:t>item_1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 </a:t>
            </a:r>
            <a:r>
              <a:rPr lang="fr" sz="1700">
                <a:solidFill>
                  <a:srgbClr val="9900FF"/>
                </a:solidFill>
              </a:rPr>
              <a:t>WHERE</a:t>
            </a:r>
            <a:r>
              <a:rPr lang="fr" sz="1700"/>
              <a:t> item_2 = (</a:t>
            </a:r>
            <a:r>
              <a:rPr lang="fr" sz="1700">
                <a:solidFill>
                  <a:srgbClr val="9900FF"/>
                </a:solidFill>
              </a:rPr>
              <a:t>SELECT MIN(</a:t>
            </a:r>
            <a:r>
              <a:rPr lang="fr" sz="1700"/>
              <a:t>item_2</a:t>
            </a:r>
            <a:r>
              <a:rPr lang="fr" sz="1700">
                <a:solidFill>
                  <a:srgbClr val="9900FF"/>
                </a:solidFill>
              </a:rPr>
              <a:t>)</a:t>
            </a:r>
            <a:r>
              <a:rPr lang="fr" sz="1700"/>
              <a:t>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</a:t>
            </a:r>
            <a:r>
              <a:rPr lang="fr" sz="1700"/>
              <a:t>)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7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700"/>
          </a:p>
        </p:txBody>
      </p:sp>
      <p:sp>
        <p:nvSpPr>
          <p:cNvPr id="373" name="Google Shape;373;p45"/>
          <p:cNvSpPr txBox="1"/>
          <p:nvPr>
            <p:ph type="title"/>
          </p:nvPr>
        </p:nvSpPr>
        <p:spPr>
          <a:xfrm>
            <a:off x="303300" y="1173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700">
                <a:solidFill>
                  <a:srgbClr val="9900FF"/>
                </a:solidFill>
              </a:rPr>
              <a:t>SELECT </a:t>
            </a:r>
            <a:r>
              <a:rPr lang="fr" sz="1700"/>
              <a:t>item_1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 </a:t>
            </a:r>
            <a:r>
              <a:rPr lang="fr" sz="1700">
                <a:solidFill>
                  <a:srgbClr val="9900FF"/>
                </a:solidFill>
              </a:rPr>
              <a:t>WHERE</a:t>
            </a:r>
            <a:r>
              <a:rPr lang="fr" sz="1700"/>
              <a:t> item_2 = (Deuxième requête)</a:t>
            </a:r>
            <a:endParaRPr sz="17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Requêtes imbriquées</a:t>
            </a:r>
            <a:endParaRPr/>
          </a:p>
        </p:txBody>
      </p:sp>
      <p:sp>
        <p:nvSpPr>
          <p:cNvPr id="379" name="Google Shape;379;p4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80" name="Google Shape;380;p46"/>
          <p:cNvSpPr txBox="1"/>
          <p:nvPr>
            <p:ph type="title"/>
          </p:nvPr>
        </p:nvSpPr>
        <p:spPr>
          <a:xfrm>
            <a:off x="303300" y="1173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700">
                <a:solidFill>
                  <a:srgbClr val="9900FF"/>
                </a:solidFill>
              </a:rPr>
              <a:t>SELECT </a:t>
            </a:r>
            <a:r>
              <a:rPr lang="fr" sz="1700"/>
              <a:t>item_1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 </a:t>
            </a:r>
            <a:r>
              <a:rPr lang="fr" sz="1700">
                <a:solidFill>
                  <a:srgbClr val="9900FF"/>
                </a:solidFill>
              </a:rPr>
              <a:t>WHERE</a:t>
            </a:r>
            <a:r>
              <a:rPr lang="fr" sz="1700"/>
              <a:t> item_2 = (Deuxième requête)</a:t>
            </a:r>
            <a:endParaRPr sz="1700"/>
          </a:p>
        </p:txBody>
      </p:sp>
      <p:sp>
        <p:nvSpPr>
          <p:cNvPr id="381" name="Google Shape;381;p46"/>
          <p:cNvSpPr txBox="1"/>
          <p:nvPr>
            <p:ph type="title"/>
          </p:nvPr>
        </p:nvSpPr>
        <p:spPr>
          <a:xfrm>
            <a:off x="303300" y="1630775"/>
            <a:ext cx="8520600" cy="24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fr" sz="1700">
                <a:solidFill>
                  <a:srgbClr val="9900FF"/>
                </a:solidFill>
              </a:rPr>
              <a:t>SELECT </a:t>
            </a:r>
            <a:r>
              <a:rPr lang="fr" sz="1700"/>
              <a:t>item_1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 </a:t>
            </a:r>
            <a:r>
              <a:rPr lang="fr" sz="1700">
                <a:solidFill>
                  <a:srgbClr val="9900FF"/>
                </a:solidFill>
              </a:rPr>
              <a:t>WHERE</a:t>
            </a:r>
            <a:r>
              <a:rPr lang="fr" sz="1700"/>
              <a:t> item_2 = (</a:t>
            </a:r>
            <a:r>
              <a:rPr lang="fr" sz="1700">
                <a:solidFill>
                  <a:srgbClr val="9900FF"/>
                </a:solidFill>
              </a:rPr>
              <a:t>SELECT MIN(</a:t>
            </a:r>
            <a:r>
              <a:rPr lang="fr" sz="1700"/>
              <a:t>item_2</a:t>
            </a:r>
            <a:r>
              <a:rPr lang="fr" sz="1700">
                <a:solidFill>
                  <a:srgbClr val="9900FF"/>
                </a:solidFill>
              </a:rPr>
              <a:t>)</a:t>
            </a:r>
            <a:r>
              <a:rPr lang="fr" sz="1700"/>
              <a:t>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table)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7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b="0" lang="fr" sz="1800">
                <a:latin typeface="Lato"/>
                <a:ea typeface="Lato"/>
                <a:cs typeface="Lato"/>
                <a:sym typeface="Lato"/>
              </a:rPr>
              <a:t>Afficher le prix </a:t>
            </a:r>
            <a:r>
              <a:rPr b="0" lang="fr" sz="18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minimum</a:t>
            </a:r>
            <a:r>
              <a:rPr b="0" lang="fr" sz="1800">
                <a:latin typeface="Lato"/>
                <a:ea typeface="Lato"/>
                <a:cs typeface="Lato"/>
                <a:sym typeface="Lato"/>
              </a:rPr>
              <a:t> et </a:t>
            </a:r>
            <a:r>
              <a:rPr b="0" lang="fr" sz="18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maximum</a:t>
            </a:r>
            <a:r>
              <a:rPr b="0" lang="fr" sz="1800">
                <a:latin typeface="Lato"/>
                <a:ea typeface="Lato"/>
                <a:cs typeface="Lato"/>
                <a:sym typeface="Lato"/>
              </a:rPr>
              <a:t> des jeux et donner leurs noms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7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fr" sz="1700">
                <a:solidFill>
                  <a:srgbClr val="9900FF"/>
                </a:solidFill>
              </a:rPr>
              <a:t>SELECT </a:t>
            </a:r>
            <a:r>
              <a:rPr lang="fr" sz="1700"/>
              <a:t>nom, prix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jeux_video </a:t>
            </a:r>
            <a:r>
              <a:rPr lang="fr" sz="1700">
                <a:solidFill>
                  <a:srgbClr val="9900FF"/>
                </a:solidFill>
              </a:rPr>
              <a:t>WHERE</a:t>
            </a:r>
            <a:r>
              <a:rPr lang="fr" sz="1700"/>
              <a:t> prix = ( </a:t>
            </a:r>
            <a:r>
              <a:rPr lang="fr" sz="1700">
                <a:solidFill>
                  <a:srgbClr val="9900FF"/>
                </a:solidFill>
              </a:rPr>
              <a:t>SELECT MIN</a:t>
            </a:r>
            <a:r>
              <a:rPr lang="fr" sz="1700"/>
              <a:t>(prix)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jeux_video) </a:t>
            </a:r>
            <a:r>
              <a:rPr lang="fr" sz="1700">
                <a:solidFill>
                  <a:srgbClr val="9900FF"/>
                </a:solidFill>
              </a:rPr>
              <a:t>OR</a:t>
            </a:r>
            <a:r>
              <a:rPr lang="fr" sz="1700"/>
              <a:t> prix = ( </a:t>
            </a:r>
            <a:r>
              <a:rPr lang="fr" sz="1700">
                <a:solidFill>
                  <a:srgbClr val="9900FF"/>
                </a:solidFill>
              </a:rPr>
              <a:t>SELECT MAX</a:t>
            </a:r>
            <a:r>
              <a:rPr lang="fr" sz="1700"/>
              <a:t>(prix) </a:t>
            </a:r>
            <a:r>
              <a:rPr lang="fr" sz="1700">
                <a:solidFill>
                  <a:srgbClr val="9900FF"/>
                </a:solidFill>
              </a:rPr>
              <a:t>FROM</a:t>
            </a:r>
            <a:r>
              <a:rPr lang="fr" sz="1700"/>
              <a:t> jeux_video)</a:t>
            </a:r>
            <a:endParaRPr sz="17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87" name="Google Shape;387;p47"/>
          <p:cNvPicPr preferRelativeResize="0"/>
          <p:nvPr/>
        </p:nvPicPr>
        <p:blipFill rotWithShape="1">
          <a:blip r:embed="rId3">
            <a:alphaModFix/>
          </a:blip>
          <a:srcRect b="65489" l="0" r="0" t="0"/>
          <a:stretch/>
        </p:blipFill>
        <p:spPr>
          <a:xfrm>
            <a:off x="152400" y="152400"/>
            <a:ext cx="8193198" cy="159045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7"/>
          <p:cNvSpPr/>
          <p:nvPr/>
        </p:nvSpPr>
        <p:spPr>
          <a:xfrm rot="-4291930">
            <a:off x="377943" y="1100673"/>
            <a:ext cx="661043" cy="28346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" name="Google Shape;389;p47"/>
          <p:cNvPicPr preferRelativeResize="0"/>
          <p:nvPr/>
        </p:nvPicPr>
        <p:blipFill rotWithShape="1">
          <a:blip r:embed="rId4">
            <a:alphaModFix/>
          </a:blip>
          <a:srcRect b="10176" l="0" r="27420" t="0"/>
          <a:stretch/>
        </p:blipFill>
        <p:spPr>
          <a:xfrm>
            <a:off x="4351075" y="152400"/>
            <a:ext cx="3994527" cy="278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47"/>
          <p:cNvPicPr preferRelativeResize="0"/>
          <p:nvPr/>
        </p:nvPicPr>
        <p:blipFill rotWithShape="1">
          <a:blip r:embed="rId5">
            <a:alphaModFix/>
          </a:blip>
          <a:srcRect b="33858" l="0" r="24156" t="0"/>
          <a:stretch/>
        </p:blipFill>
        <p:spPr>
          <a:xfrm>
            <a:off x="152400" y="1895250"/>
            <a:ext cx="3068774" cy="15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7"/>
          <p:cNvSpPr/>
          <p:nvPr/>
        </p:nvSpPr>
        <p:spPr>
          <a:xfrm rot="-7047635">
            <a:off x="544499" y="2788496"/>
            <a:ext cx="660973" cy="2835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7"/>
          <p:cNvSpPr txBox="1"/>
          <p:nvPr/>
        </p:nvSpPr>
        <p:spPr>
          <a:xfrm>
            <a:off x="1860925" y="703750"/>
            <a:ext cx="21066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Pour voir le </a:t>
            </a: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schéma</a:t>
            </a: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uniquement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47"/>
          <p:cNvSpPr txBox="1"/>
          <p:nvPr/>
        </p:nvSpPr>
        <p:spPr>
          <a:xfrm>
            <a:off x="0" y="3400650"/>
            <a:ext cx="15573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 connecter au serveur de base de données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4" name="Google Shape;394;p47"/>
          <p:cNvSpPr/>
          <p:nvPr/>
        </p:nvSpPr>
        <p:spPr>
          <a:xfrm>
            <a:off x="152400" y="632900"/>
            <a:ext cx="291000" cy="231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7"/>
          <p:cNvSpPr/>
          <p:nvPr/>
        </p:nvSpPr>
        <p:spPr>
          <a:xfrm>
            <a:off x="82800" y="1914150"/>
            <a:ext cx="291000" cy="231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7"/>
          <p:cNvSpPr txBox="1"/>
          <p:nvPr/>
        </p:nvSpPr>
        <p:spPr>
          <a:xfrm>
            <a:off x="5011250" y="3183400"/>
            <a:ext cx="2970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Cliquer sur ok</a:t>
            </a:r>
            <a:b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Entrer</a:t>
            </a: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le mot de passe root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7" name="Google Shape;397;p47"/>
          <p:cNvPicPr preferRelativeResize="0"/>
          <p:nvPr/>
        </p:nvPicPr>
        <p:blipFill rotWithShape="1">
          <a:blip r:embed="rId6">
            <a:alphaModFix/>
          </a:blip>
          <a:srcRect b="30396" l="50000" r="3458" t="0"/>
          <a:stretch/>
        </p:blipFill>
        <p:spPr>
          <a:xfrm>
            <a:off x="1759950" y="2682100"/>
            <a:ext cx="2812052" cy="236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74475" y="4110275"/>
            <a:ext cx="1602725" cy="84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404" name="Google Shape;40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93203" cy="4608677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48"/>
          <p:cNvSpPr/>
          <p:nvPr/>
        </p:nvSpPr>
        <p:spPr>
          <a:xfrm rot="-9378559">
            <a:off x="557498" y="807684"/>
            <a:ext cx="642112" cy="14642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8"/>
          <p:cNvSpPr txBox="1"/>
          <p:nvPr/>
        </p:nvSpPr>
        <p:spPr>
          <a:xfrm>
            <a:off x="1176025" y="760425"/>
            <a:ext cx="3192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Choisir le schéma sakila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48"/>
          <p:cNvSpPr/>
          <p:nvPr/>
        </p:nvSpPr>
        <p:spPr>
          <a:xfrm rot="-10344966">
            <a:off x="2822755" y="777510"/>
            <a:ext cx="2327661" cy="14646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8"/>
          <p:cNvSpPr txBox="1"/>
          <p:nvPr/>
        </p:nvSpPr>
        <p:spPr>
          <a:xfrm>
            <a:off x="4814100" y="1076950"/>
            <a:ext cx="3192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Faites vos requêtes!! </a:t>
            </a:r>
            <a:r>
              <a:rPr lang="fr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Veilles techno</a:t>
            </a:r>
            <a:endParaRPr/>
          </a:p>
        </p:txBody>
      </p:sp>
      <p:sp>
        <p:nvSpPr>
          <p:cNvPr id="414" name="Google Shape;414;p4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15" name="Google Shape;415;p4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me faut 1 chef de projet, 1 cuisinier pour le cookbook. Le reste aux travails</a:t>
            </a:r>
            <a:endParaRPr/>
          </a:p>
        </p:txBody>
      </p:sp>
      <p:sp>
        <p:nvSpPr>
          <p:cNvPr id="416" name="Google Shape;416;p4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Idée est de fournir un cookbook (Document et non des slides) des fonctions disponibles pour les </a:t>
            </a:r>
            <a:r>
              <a:rPr b="1" lang="fr"/>
              <a:t>requêtes </a:t>
            </a:r>
            <a:r>
              <a:rPr lang="fr"/>
              <a:t>SQL avec un ou plusieurs exemples d’application sur base de données SAKILA.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422" name="Google Shape;422;p50"/>
          <p:cNvPicPr preferRelativeResize="0"/>
          <p:nvPr/>
        </p:nvPicPr>
        <p:blipFill rotWithShape="1">
          <a:blip r:embed="rId3">
            <a:alphaModFix/>
          </a:blip>
          <a:srcRect b="15713" l="0" r="92347" t="10789"/>
          <a:stretch/>
        </p:blipFill>
        <p:spPr>
          <a:xfrm>
            <a:off x="2885000" y="348950"/>
            <a:ext cx="853652" cy="448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50"/>
          <p:cNvPicPr preferRelativeResize="0"/>
          <p:nvPr/>
        </p:nvPicPr>
        <p:blipFill rotWithShape="1">
          <a:blip r:embed="rId4">
            <a:alphaModFix/>
          </a:blip>
          <a:srcRect b="28015" l="0" r="92121" t="31463"/>
          <a:stretch/>
        </p:blipFill>
        <p:spPr>
          <a:xfrm>
            <a:off x="4738525" y="348950"/>
            <a:ext cx="1089275" cy="3063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4" name="Google Shape;424;p50"/>
          <p:cNvCxnSpPr/>
          <p:nvPr/>
        </p:nvCxnSpPr>
        <p:spPr>
          <a:xfrm>
            <a:off x="2885000" y="1722050"/>
            <a:ext cx="5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50"/>
          <p:cNvCxnSpPr/>
          <p:nvPr/>
        </p:nvCxnSpPr>
        <p:spPr>
          <a:xfrm>
            <a:off x="2885000" y="1834504"/>
            <a:ext cx="56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50"/>
          <p:cNvCxnSpPr/>
          <p:nvPr/>
        </p:nvCxnSpPr>
        <p:spPr>
          <a:xfrm flipH="1" rot="10800000">
            <a:off x="4798575" y="2823325"/>
            <a:ext cx="480900" cy="3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7" name="Google Shape;427;p50"/>
          <p:cNvCxnSpPr/>
          <p:nvPr/>
        </p:nvCxnSpPr>
        <p:spPr>
          <a:xfrm>
            <a:off x="4858116" y="2832902"/>
            <a:ext cx="398700" cy="33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50"/>
          <p:cNvCxnSpPr/>
          <p:nvPr/>
        </p:nvCxnSpPr>
        <p:spPr>
          <a:xfrm flipH="1" rot="10800000">
            <a:off x="4830800" y="616500"/>
            <a:ext cx="498600" cy="199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p50"/>
          <p:cNvCxnSpPr/>
          <p:nvPr/>
        </p:nvCxnSpPr>
        <p:spPr>
          <a:xfrm rot="10800000">
            <a:off x="4857975" y="634650"/>
            <a:ext cx="639000" cy="20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50"/>
          <p:cNvCxnSpPr/>
          <p:nvPr/>
        </p:nvCxnSpPr>
        <p:spPr>
          <a:xfrm flipH="1" rot="10800000">
            <a:off x="2972800" y="4160000"/>
            <a:ext cx="6027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p50"/>
          <p:cNvCxnSpPr/>
          <p:nvPr/>
        </p:nvCxnSpPr>
        <p:spPr>
          <a:xfrm flipH="1" rot="10800000">
            <a:off x="2932025" y="1504650"/>
            <a:ext cx="4893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50"/>
          <p:cNvCxnSpPr/>
          <p:nvPr/>
        </p:nvCxnSpPr>
        <p:spPr>
          <a:xfrm flipH="1" rot="10800000">
            <a:off x="2922950" y="4504600"/>
            <a:ext cx="6888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0"/>
          <p:cNvCxnSpPr/>
          <p:nvPr/>
        </p:nvCxnSpPr>
        <p:spPr>
          <a:xfrm flipH="1" rot="10800000">
            <a:off x="2843900" y="616500"/>
            <a:ext cx="4893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0"/>
          <p:cNvCxnSpPr/>
          <p:nvPr/>
        </p:nvCxnSpPr>
        <p:spPr>
          <a:xfrm flipH="1" rot="10800000">
            <a:off x="2820525" y="722475"/>
            <a:ext cx="4893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50"/>
          <p:cNvCxnSpPr/>
          <p:nvPr/>
        </p:nvCxnSpPr>
        <p:spPr>
          <a:xfrm flipH="1" rot="10800000">
            <a:off x="2820525" y="828450"/>
            <a:ext cx="4893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41" name="Google Shape;441;p51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Exercices</a:t>
            </a:r>
            <a:endParaRPr/>
          </a:p>
        </p:txBody>
      </p:sp>
      <p:sp>
        <p:nvSpPr>
          <p:cNvPr id="442" name="Google Shape;442;p5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exercices sur la base de données SAKILA</a:t>
            </a:r>
            <a:endParaRPr/>
          </a:p>
        </p:txBody>
      </p:sp>
      <p:sp>
        <p:nvSpPr>
          <p:cNvPr id="443" name="Google Shape;443;p51"/>
          <p:cNvSpPr txBox="1"/>
          <p:nvPr/>
        </p:nvSpPr>
        <p:spPr>
          <a:xfrm>
            <a:off x="3072000" y="36933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Exercise v3.0</a:t>
            </a:r>
            <a:r>
              <a:rPr lang="fr"/>
              <a:t> (JOIN&lt;x&lt;Database)</a:t>
            </a:r>
            <a:endParaRPr/>
          </a:p>
        </p:txBody>
      </p:sp>
      <p:sp>
        <p:nvSpPr>
          <p:cNvPr id="444" name="Google Shape;444;p51"/>
          <p:cNvSpPr txBox="1"/>
          <p:nvPr/>
        </p:nvSpPr>
        <p:spPr>
          <a:xfrm>
            <a:off x="0" y="76905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Notions de base en SQL - Cours - COLIBRI Strasbourg – Cours Libres Interactifs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319500" y="555600"/>
            <a:ext cx="2089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 d’une table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319500" y="1465800"/>
            <a:ext cx="16578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500"/>
              <a:t>Une table est comme une feuille </a:t>
            </a:r>
            <a:r>
              <a:rPr lang="fr" sz="1500"/>
              <a:t>excel,</a:t>
            </a:r>
            <a:r>
              <a:rPr lang="fr" sz="1500"/>
              <a:t> c’est un tableau comprenant des colonnes (les variables) et des lignes (les valeurs de ces variables)</a:t>
            </a:r>
            <a:endParaRPr sz="1500"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650" y="914400"/>
            <a:ext cx="6892950" cy="25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2098700" y="384695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Certaines informations peuvent être 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redondantes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(répétitives)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et donc 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pourraient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 être stockées de manière différentes.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2098650" y="0"/>
            <a:ext cx="68931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⺇                                                  </a:t>
            </a:r>
            <a:r>
              <a:rPr lang="fr">
                <a:solidFill>
                  <a:schemeClr val="dk1"/>
                </a:solidFill>
              </a:rPr>
              <a:t>Ceci est une table!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2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REQUETES</a:t>
            </a:r>
            <a:endParaRPr/>
          </a:p>
        </p:txBody>
      </p:sp>
      <p:sp>
        <p:nvSpPr>
          <p:cNvPr id="450" name="Google Shape;450;p52"/>
          <p:cNvSpPr txBox="1"/>
          <p:nvPr>
            <p:ph idx="4294967295" type="body"/>
          </p:nvPr>
        </p:nvSpPr>
        <p:spPr>
          <a:xfrm>
            <a:off x="303300" y="1196375"/>
            <a:ext cx="8428500" cy="3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Dans la table </a:t>
            </a:r>
            <a:r>
              <a:rPr lang="fr">
                <a:solidFill>
                  <a:srgbClr val="9900FF"/>
                </a:solidFill>
              </a:rPr>
              <a:t>actor </a:t>
            </a:r>
            <a:r>
              <a:rPr lang="fr"/>
              <a:t>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compter le nombre d’acteur ayant le même nom de famille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donner </a:t>
            </a:r>
            <a:r>
              <a:rPr lang="fr">
                <a:solidFill>
                  <a:srgbClr val="9900FF"/>
                </a:solidFill>
              </a:rPr>
              <a:t>l’actor_id</a:t>
            </a:r>
            <a:r>
              <a:rPr lang="fr"/>
              <a:t> pour une actrice ou un acteur choisi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Jointure </a:t>
            </a:r>
            <a:r>
              <a:rPr lang="fr">
                <a:solidFill>
                  <a:srgbClr val="9900FF"/>
                </a:solidFill>
              </a:rPr>
              <a:t>actor</a:t>
            </a:r>
            <a:r>
              <a:rPr lang="fr"/>
              <a:t> et </a:t>
            </a:r>
            <a:r>
              <a:rPr lang="fr">
                <a:solidFill>
                  <a:srgbClr val="9900FF"/>
                </a:solidFill>
              </a:rPr>
              <a:t>film_actor</a:t>
            </a:r>
            <a:r>
              <a:rPr lang="fr"/>
              <a:t>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trouver tous les </a:t>
            </a:r>
            <a:r>
              <a:rPr lang="fr">
                <a:solidFill>
                  <a:srgbClr val="9900FF"/>
                </a:solidFill>
              </a:rPr>
              <a:t>films_id</a:t>
            </a:r>
            <a:r>
              <a:rPr lang="fr"/>
              <a:t> </a:t>
            </a:r>
            <a:r>
              <a:rPr lang="fr"/>
              <a:t>pour une actrice ou un acteur choisi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Double jointure </a:t>
            </a:r>
            <a:r>
              <a:rPr lang="fr">
                <a:solidFill>
                  <a:srgbClr val="9900FF"/>
                </a:solidFill>
              </a:rPr>
              <a:t>actor</a:t>
            </a:r>
            <a:r>
              <a:rPr lang="fr"/>
              <a:t>, </a:t>
            </a:r>
            <a:r>
              <a:rPr lang="fr">
                <a:solidFill>
                  <a:srgbClr val="9900FF"/>
                </a:solidFill>
              </a:rPr>
              <a:t>film_actor </a:t>
            </a:r>
            <a:r>
              <a:rPr lang="fr"/>
              <a:t>et </a:t>
            </a:r>
            <a:r>
              <a:rPr lang="fr">
                <a:solidFill>
                  <a:srgbClr val="9900FF"/>
                </a:solidFill>
              </a:rPr>
              <a:t>film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/>
              <a:t>trouver tous les </a:t>
            </a:r>
            <a:r>
              <a:rPr lang="fr">
                <a:solidFill>
                  <a:srgbClr val="9900FF"/>
                </a:solidFill>
              </a:rPr>
              <a:t>titres </a:t>
            </a:r>
            <a:r>
              <a:rPr lang="fr"/>
              <a:t>de film pour une actrice ou un acteur choisi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rgbClr val="FDFDFD"/>
                </a:solidFill>
              </a:rPr>
              <a:t>select f.title from film f where f.film_id in (select fa.film_id from film_actor fa join actor a on a.actor_id=fa.actor_id where a.first_name="ED")</a:t>
            </a:r>
            <a:endParaRPr>
              <a:solidFill>
                <a:srgbClr val="FDFDFD"/>
              </a:solidFill>
            </a:endParaRPr>
          </a:p>
        </p:txBody>
      </p:sp>
      <p:sp>
        <p:nvSpPr>
          <p:cNvPr id="451" name="Google Shape;451;p5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2" name="Google Shape;452;p52"/>
          <p:cNvSpPr txBox="1"/>
          <p:nvPr/>
        </p:nvSpPr>
        <p:spPr>
          <a:xfrm>
            <a:off x="0" y="0"/>
            <a:ext cx="668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Exo corrigés </a:t>
            </a:r>
            <a:r>
              <a:rPr lang="fr" u="sng">
                <a:solidFill>
                  <a:schemeClr val="hlink"/>
                </a:solidFill>
                <a:hlinkClick r:id="rId3"/>
              </a:rPr>
              <a:t>Sakila Queries Exercise</a:t>
            </a:r>
            <a:endParaRPr/>
          </a:p>
        </p:txBody>
      </p:sp>
      <p:sp>
        <p:nvSpPr>
          <p:cNvPr id="453" name="Google Shape;453;p52"/>
          <p:cNvSpPr txBox="1"/>
          <p:nvPr/>
        </p:nvSpPr>
        <p:spPr>
          <a:xfrm>
            <a:off x="3728100" y="0"/>
            <a:ext cx="373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from actor join film_actor using (actor_id)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3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REQUETES</a:t>
            </a:r>
            <a:endParaRPr/>
          </a:p>
        </p:txBody>
      </p:sp>
      <p:sp>
        <p:nvSpPr>
          <p:cNvPr id="459" name="Google Shape;459;p53"/>
          <p:cNvSpPr txBox="1"/>
          <p:nvPr>
            <p:ph idx="4294967295" type="body"/>
          </p:nvPr>
        </p:nvSpPr>
        <p:spPr>
          <a:xfrm>
            <a:off x="303300" y="1196375"/>
            <a:ext cx="8428500" cy="3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Choisir un film et: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donner le nombre de fois que ce film a été loué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l’address_id des vidéo clubs où se film a été loué, afficher les valeurs uniques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le nom et le prénom de toutes les personnes ayant loué ce film (uniques)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lt1"/>
                </a:solidFill>
              </a:rPr>
              <a:t>select distinct C.first_name, C.last_name from customer as C join rental as R on C.customer_id = R.customer_id where R.inventory_id in (select inventory_id from inventory where film_id = (select film_id from film where title = 'ACADEMY DINOSAUR'))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0" name="Google Shape;460;p5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Battle Royal</a:t>
            </a:r>
            <a:endParaRPr/>
          </a:p>
        </p:txBody>
      </p:sp>
      <p:sp>
        <p:nvSpPr>
          <p:cNvPr id="466" name="Google Shape;466;p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67" name="Google Shape;467;p5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 Ilots = 4 équipes</a:t>
            </a:r>
            <a:endParaRPr/>
          </a:p>
        </p:txBody>
      </p:sp>
      <p:sp>
        <p:nvSpPr>
          <p:cNvPr id="468" name="Google Shape;468;p5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Chaque groupe va proposer un exercice pour chaque autre groupe et vous devrez les résoudres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vos </a:t>
            </a:r>
            <a:r>
              <a:rPr lang="fr"/>
              <a:t>requêtes</a:t>
            </a:r>
            <a:r>
              <a:rPr lang="fr"/>
              <a:t> ici</a:t>
            </a:r>
            <a:endParaRPr/>
          </a:p>
        </p:txBody>
      </p:sp>
      <p:sp>
        <p:nvSpPr>
          <p:cNvPr id="474" name="Google Shape;474;p5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miennes</a:t>
            </a:r>
            <a:endParaRPr/>
          </a:p>
        </p:txBody>
      </p:sp>
      <p:sp>
        <p:nvSpPr>
          <p:cNvPr id="480" name="Google Shape;480;p5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86" name="Google Shape;486;p57"/>
          <p:cNvSpPr txBox="1"/>
          <p:nvPr>
            <p:ph idx="1" type="body"/>
          </p:nvPr>
        </p:nvSpPr>
        <p:spPr>
          <a:xfrm>
            <a:off x="328025" y="593650"/>
            <a:ext cx="8388600" cy="40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Trouvez tous les acteurs dont le nom de famille contient les lettres LI avec noms et prénoms ordonnés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first_name, last_name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actor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last_name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'%LI%'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last_name, first_name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Ce qu’a dépensé chaque client en concaténant les noms et prénoms des clients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(c.first_name,' ',c.last_name)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'Nom client', </a:t>
            </a:r>
            <a:r>
              <a:rPr b="1" lang="fr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(p.amount)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'Total payé'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payment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customer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p.customer_id = c.customer_id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p.customer_id;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Pour connaître les acteurs qui ont joué dans au moins un film, on pourra écrire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actor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ac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EXISTS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film_actor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fa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fa.actor_id = ac.actor_id)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trouver qui a loué un film en particulier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distinct 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C.first_name, C.last_name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customer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 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rental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C.customer_id = R.customer_id 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R.inventory_id 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inventory_id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inventory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film_id = 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title = </a:t>
            </a:r>
            <a:r>
              <a:rPr b="1" lang="fr" sz="10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'ACADEMY DINOSAUR'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)) 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Quels sont les films qui n’ont jamais été loués 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title,film_id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sakila.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film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sakila.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rental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sakila.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inventory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using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(inventory_id) )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-- Les 5 catégories qui rapportent le plus d’argent</a:t>
            </a:r>
            <a:endParaRPr b="1" sz="10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c.name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'Film', </a:t>
            </a:r>
            <a:r>
              <a:rPr b="1" lang="fr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(p.amount)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'revenue'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category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film_category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fc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fc.category_id = c.category_id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inventory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i.film_id = fc.film_id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rental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r.inventory_id = i.inventory_id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payment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p.rental_id = r.rental_id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c.name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fr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(p.amount) </a:t>
            </a:r>
            <a:r>
              <a:rPr b="1" lang="fr" sz="10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desc limit</a:t>
            </a:r>
            <a:r>
              <a:rPr b="1" lang="fr" sz="1000">
                <a:latin typeface="Courier New"/>
                <a:ea typeface="Courier New"/>
                <a:cs typeface="Courier New"/>
                <a:sym typeface="Courier New"/>
              </a:rPr>
              <a:t> 5;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8"/>
          <p:cNvSpPr txBox="1"/>
          <p:nvPr/>
        </p:nvSpPr>
        <p:spPr>
          <a:xfrm>
            <a:off x="457200" y="990600"/>
            <a:ext cx="7320300" cy="25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SQL Murder Mystery</a:t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SQL Island</a:t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SQL Police Department</a:t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Top 100 SQL Problems</a:t>
            </a: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(code ninja)</a:t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fr" sz="1800" u="sng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SQL Interview Questions | DataLemur</a:t>
            </a:r>
            <a:endParaRPr sz="1800" u="sng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92" name="Google Shape;492;p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JEUX</a:t>
            </a:r>
            <a:endParaRPr/>
          </a:p>
        </p:txBody>
      </p:sp>
      <p:sp>
        <p:nvSpPr>
          <p:cNvPr id="493" name="Google Shape;493;p5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9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6000"/>
              <a:t>CONCEPTION d’une base de données</a:t>
            </a:r>
            <a:endParaRPr sz="6000"/>
          </a:p>
        </p:txBody>
      </p:sp>
      <p:sp>
        <p:nvSpPr>
          <p:cNvPr id="499" name="Google Shape;499;p5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500" name="Google Shape;500;p59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application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506" name="Google Shape;506;p60"/>
          <p:cNvGraphicFramePr/>
          <p:nvPr/>
        </p:nvGraphicFramePr>
        <p:xfrm>
          <a:off x="156925" y="73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624475"/>
                <a:gridCol w="624475"/>
                <a:gridCol w="624475"/>
                <a:gridCol w="624475"/>
              </a:tblGrid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Colonne </a:t>
                      </a:r>
                      <a:r>
                        <a:rPr lang="fr" sz="900"/>
                        <a:t>1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Colonne 2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Colonne 3</a:t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ligne 1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ligne 2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ligne 3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ligne 4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  <a:tr h="5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900">
                          <a:solidFill>
                            <a:schemeClr val="dk2"/>
                          </a:solidFill>
                        </a:rPr>
                        <a:t>ligne 5</a:t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07" name="Google Shape;507;p60"/>
          <p:cNvSpPr/>
          <p:nvPr/>
        </p:nvSpPr>
        <p:spPr>
          <a:xfrm>
            <a:off x="2729025" y="1965825"/>
            <a:ext cx="1170300" cy="35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60"/>
          <p:cNvSpPr/>
          <p:nvPr/>
        </p:nvSpPr>
        <p:spPr>
          <a:xfrm>
            <a:off x="4179925" y="1628150"/>
            <a:ext cx="1646700" cy="2925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09" name="Google Shape;509;p60"/>
          <p:cNvGraphicFramePr/>
          <p:nvPr/>
        </p:nvGraphicFramePr>
        <p:xfrm>
          <a:off x="4179925" y="162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646700"/>
              </a:tblGrid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TABLE 1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index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variable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index_ext_1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>
                          <a:solidFill>
                            <a:schemeClr val="dk2"/>
                          </a:solidFill>
                        </a:rPr>
                        <a:t>index_ext_2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10" name="Google Shape;510;p60"/>
          <p:cNvSpPr/>
          <p:nvPr/>
        </p:nvSpPr>
        <p:spPr>
          <a:xfrm>
            <a:off x="7304125" y="561350"/>
            <a:ext cx="1646700" cy="1755300"/>
          </a:xfrm>
          <a:prstGeom prst="rect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1" name="Google Shape;511;p60"/>
          <p:cNvGraphicFramePr/>
          <p:nvPr/>
        </p:nvGraphicFramePr>
        <p:xfrm>
          <a:off x="7304125" y="56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646700"/>
              </a:tblGrid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TABLE 2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index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variable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12" name="Google Shape;512;p60"/>
          <p:cNvSpPr/>
          <p:nvPr/>
        </p:nvSpPr>
        <p:spPr>
          <a:xfrm>
            <a:off x="7304125" y="2847350"/>
            <a:ext cx="1646700" cy="17553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3" name="Google Shape;513;p60"/>
          <p:cNvGraphicFramePr/>
          <p:nvPr/>
        </p:nvGraphicFramePr>
        <p:xfrm>
          <a:off x="7304125" y="284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646700"/>
              </a:tblGrid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TABLE 3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index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8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variable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514" name="Google Shape;514;p60"/>
          <p:cNvCxnSpPr>
            <a:endCxn id="510" idx="1"/>
          </p:cNvCxnSpPr>
          <p:nvPr/>
        </p:nvCxnSpPr>
        <p:spPr>
          <a:xfrm flipH="1" rot="10800000">
            <a:off x="5855725" y="1439000"/>
            <a:ext cx="1448400" cy="2238300"/>
          </a:xfrm>
          <a:prstGeom prst="straightConnector1">
            <a:avLst/>
          </a:prstGeom>
          <a:noFill/>
          <a:ln cap="flat" cmpd="sng" w="9525">
            <a:solidFill>
              <a:srgbClr val="99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5" name="Google Shape;515;p60"/>
          <p:cNvCxnSpPr>
            <a:endCxn id="512" idx="1"/>
          </p:cNvCxnSpPr>
          <p:nvPr/>
        </p:nvCxnSpPr>
        <p:spPr>
          <a:xfrm flipH="1" rot="10800000">
            <a:off x="5837425" y="3725000"/>
            <a:ext cx="1466700" cy="5583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6" name="Google Shape;516;p60"/>
          <p:cNvSpPr txBox="1"/>
          <p:nvPr/>
        </p:nvSpPr>
        <p:spPr>
          <a:xfrm>
            <a:off x="3149925" y="73475"/>
            <a:ext cx="3894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Transformer un tableau en base de données.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Trouver les informations redondantes et en faire d’autre table avec des index/clés primaires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Créer les jointures → clés étrangères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7" name="Google Shape;517;p60"/>
          <p:cNvPicPr preferRelativeResize="0"/>
          <p:nvPr/>
        </p:nvPicPr>
        <p:blipFill rotWithShape="1">
          <a:blip r:embed="rId3">
            <a:alphaModFix/>
          </a:blip>
          <a:srcRect b="0" l="0" r="0" t="41496"/>
          <a:stretch/>
        </p:blipFill>
        <p:spPr>
          <a:xfrm>
            <a:off x="156925" y="3677300"/>
            <a:ext cx="3414051" cy="112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/>
          <p:nvPr>
            <p:ph type="title"/>
          </p:nvPr>
        </p:nvSpPr>
        <p:spPr>
          <a:xfrm>
            <a:off x="416300" y="575950"/>
            <a:ext cx="8305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Concevoir une base de données MCD/MLD/MPD</a:t>
            </a:r>
            <a:endParaRPr/>
          </a:p>
        </p:txBody>
      </p:sp>
      <p:sp>
        <p:nvSpPr>
          <p:cNvPr id="523" name="Google Shape;523;p6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Conception d'une base de données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Concevoir (papier/slide ou autre support) la base de données relationnelle correspondant aux tableaux ci dessous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Produits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utilisateurs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/>
              <a:t>Imaginer une table commande regroupant les informations sur les commandes des clients</a:t>
            </a:r>
            <a:endParaRPr/>
          </a:p>
        </p:txBody>
      </p:sp>
      <p:sp>
        <p:nvSpPr>
          <p:cNvPr id="524" name="Google Shape;524;p6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types de données</a:t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265500" y="4673875"/>
            <a:ext cx="872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LIRE! </a:t>
            </a:r>
            <a:r>
              <a:rPr lang="fr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En savoir plus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optimiser le stockage il faut choisir le bon type!</a:t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600" y="765350"/>
            <a:ext cx="3612800" cy="36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Correction “PRODUITS”</a:t>
            </a:r>
            <a:endParaRPr/>
          </a:p>
        </p:txBody>
      </p:sp>
      <p:sp>
        <p:nvSpPr>
          <p:cNvPr id="530" name="Google Shape;530;p6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531" name="Google Shape;531;p62"/>
          <p:cNvGraphicFramePr/>
          <p:nvPr/>
        </p:nvGraphicFramePr>
        <p:xfrm>
          <a:off x="1649288" y="131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{9193AED1-7F8B-4CFE-B60F-84B878F6CFE9}</a:tableStyleId>
              </a:tblPr>
              <a:tblGrid>
                <a:gridCol w="1243500"/>
                <a:gridCol w="1334875"/>
                <a:gridCol w="1356775"/>
                <a:gridCol w="1496425"/>
                <a:gridCol w="981725"/>
                <a:gridCol w="659300"/>
              </a:tblGrid>
              <a:tr h="417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CODE_ARTICLE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LIBELLE_ID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FAMILLE_ID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CONDITION_ID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PU_HT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VARCHAR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float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PRIMARY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AUTO-INC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FOREIGN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1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FOREIGN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532" name="Google Shape;532;p62"/>
          <p:cNvGraphicFramePr/>
          <p:nvPr/>
        </p:nvGraphicFramePr>
        <p:xfrm>
          <a:off x="3490225" y="330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116550"/>
                <a:gridCol w="1116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FAMILLE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VARCHAR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1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PRIMARY</a:t>
                      </a:r>
                      <a:endParaRPr sz="11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1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AUTO-INC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533" name="Google Shape;533;p62"/>
          <p:cNvGraphicFramePr/>
          <p:nvPr/>
        </p:nvGraphicFramePr>
        <p:xfrm>
          <a:off x="6107900" y="330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116550"/>
                <a:gridCol w="1116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FAMILLE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VARCHAR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1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PRIMARY</a:t>
                      </a:r>
                      <a:endParaRPr sz="11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1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AUTO-INC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534" name="Google Shape;534;p62"/>
          <p:cNvCxnSpPr/>
          <p:nvPr/>
        </p:nvCxnSpPr>
        <p:spPr>
          <a:xfrm flipH="1">
            <a:off x="4219050" y="2442600"/>
            <a:ext cx="1717500" cy="79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5" name="Google Shape;535;p62"/>
          <p:cNvCxnSpPr/>
          <p:nvPr/>
        </p:nvCxnSpPr>
        <p:spPr>
          <a:xfrm flipH="1">
            <a:off x="6720450" y="2437125"/>
            <a:ext cx="868800" cy="85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6" name="Google Shape;536;p62"/>
          <p:cNvSpPr txBox="1"/>
          <p:nvPr/>
        </p:nvSpPr>
        <p:spPr>
          <a:xfrm>
            <a:off x="2524150" y="3495088"/>
            <a:ext cx="85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famille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62"/>
          <p:cNvSpPr txBox="1"/>
          <p:nvPr/>
        </p:nvSpPr>
        <p:spPr>
          <a:xfrm>
            <a:off x="7441050" y="2866925"/>
            <a:ext cx="163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Conditionnement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62"/>
          <p:cNvSpPr txBox="1"/>
          <p:nvPr/>
        </p:nvSpPr>
        <p:spPr>
          <a:xfrm>
            <a:off x="177900" y="1553075"/>
            <a:ext cx="85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Produits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Correction “PRODUITS”</a:t>
            </a:r>
            <a:endParaRPr/>
          </a:p>
        </p:txBody>
      </p:sp>
      <p:sp>
        <p:nvSpPr>
          <p:cNvPr id="544" name="Google Shape;544;p6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545" name="Google Shape;545;p63"/>
          <p:cNvGraphicFramePr/>
          <p:nvPr/>
        </p:nvGraphicFramePr>
        <p:xfrm>
          <a:off x="2198725" y="1320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277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b="1" lang="fr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Produits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CODE_ARTICLE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LIBELLE_ID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FAMILLE_ID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CONDITION_ID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PU_HT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6" name="Google Shape;546;p63"/>
          <p:cNvGraphicFramePr/>
          <p:nvPr/>
        </p:nvGraphicFramePr>
        <p:xfrm>
          <a:off x="4489375" y="1320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6831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Famille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Famille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7" name="Google Shape;547;p63"/>
          <p:cNvGraphicFramePr/>
          <p:nvPr/>
        </p:nvGraphicFramePr>
        <p:xfrm>
          <a:off x="4489375" y="2630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683125"/>
              </a:tblGrid>
              <a:tr h="60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Conditionnement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ID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dk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Conditionnement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cxnSp>
        <p:nvCxnSpPr>
          <p:cNvPr id="548" name="Google Shape;548;p63"/>
          <p:cNvCxnSpPr/>
          <p:nvPr/>
        </p:nvCxnSpPr>
        <p:spPr>
          <a:xfrm flipH="1" rot="10800000">
            <a:off x="3480350" y="1903225"/>
            <a:ext cx="1010700" cy="114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9" name="Google Shape;549;p63"/>
          <p:cNvSpPr txBox="1"/>
          <p:nvPr/>
        </p:nvSpPr>
        <p:spPr>
          <a:xfrm>
            <a:off x="3731263" y="1975825"/>
            <a:ext cx="5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1,n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0" name="Google Shape;550;p63"/>
          <p:cNvCxnSpPr/>
          <p:nvPr/>
        </p:nvCxnSpPr>
        <p:spPr>
          <a:xfrm flipH="1" rot="10800000">
            <a:off x="3480350" y="3421500"/>
            <a:ext cx="10152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1" name="Google Shape;551;p63"/>
          <p:cNvSpPr txBox="1"/>
          <p:nvPr/>
        </p:nvSpPr>
        <p:spPr>
          <a:xfrm>
            <a:off x="3731263" y="3347425"/>
            <a:ext cx="5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1,n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4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Création base de données</a:t>
            </a:r>
            <a:endParaRPr/>
          </a:p>
        </p:txBody>
      </p:sp>
      <p:sp>
        <p:nvSpPr>
          <p:cNvPr id="557" name="Google Shape;557;p6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Exercices et veille</a:t>
            </a:r>
            <a:endParaRPr/>
          </a:p>
        </p:txBody>
      </p:sp>
      <p:sp>
        <p:nvSpPr>
          <p:cNvPr id="563" name="Google Shape;563;p6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64" name="Google Shape;564;p65"/>
          <p:cNvSpPr txBox="1"/>
          <p:nvPr>
            <p:ph idx="1" type="subTitle"/>
          </p:nvPr>
        </p:nvSpPr>
        <p:spPr>
          <a:xfrm>
            <a:off x="265500" y="2735375"/>
            <a:ext cx="4045200" cy="14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Pareil un leader, un cuisinier et les autres bosses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puis faites les exercices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(liste page d’après)</a:t>
            </a:r>
            <a:endParaRPr/>
          </a:p>
        </p:txBody>
      </p:sp>
      <p:sp>
        <p:nvSpPr>
          <p:cNvPr id="565" name="Google Shape;565;p6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Exercise v3.0</a:t>
            </a: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(DataBase)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571" name="Google Shape;571;p66"/>
          <p:cNvPicPr preferRelativeResize="0"/>
          <p:nvPr/>
        </p:nvPicPr>
        <p:blipFill rotWithShape="1">
          <a:blip r:embed="rId3">
            <a:alphaModFix/>
          </a:blip>
          <a:srcRect b="15713" l="0" r="92347" t="10789"/>
          <a:stretch/>
        </p:blipFill>
        <p:spPr>
          <a:xfrm>
            <a:off x="2885000" y="348950"/>
            <a:ext cx="853652" cy="448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66"/>
          <p:cNvPicPr preferRelativeResize="0"/>
          <p:nvPr/>
        </p:nvPicPr>
        <p:blipFill rotWithShape="1">
          <a:blip r:embed="rId4">
            <a:alphaModFix/>
          </a:blip>
          <a:srcRect b="28015" l="0" r="92121" t="31463"/>
          <a:stretch/>
        </p:blipFill>
        <p:spPr>
          <a:xfrm>
            <a:off x="4738525" y="348950"/>
            <a:ext cx="1089275" cy="3063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3" name="Google Shape;573;p66"/>
          <p:cNvCxnSpPr/>
          <p:nvPr/>
        </p:nvCxnSpPr>
        <p:spPr>
          <a:xfrm>
            <a:off x="2963750" y="607250"/>
            <a:ext cx="380700" cy="8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66"/>
          <p:cNvCxnSpPr/>
          <p:nvPr/>
        </p:nvCxnSpPr>
        <p:spPr>
          <a:xfrm flipH="1" rot="10800000">
            <a:off x="3009050" y="598125"/>
            <a:ext cx="281100" cy="8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66"/>
          <p:cNvCxnSpPr/>
          <p:nvPr/>
        </p:nvCxnSpPr>
        <p:spPr>
          <a:xfrm flipH="1" rot="10800000">
            <a:off x="2954675" y="1613350"/>
            <a:ext cx="4758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66"/>
          <p:cNvCxnSpPr/>
          <p:nvPr/>
        </p:nvCxnSpPr>
        <p:spPr>
          <a:xfrm>
            <a:off x="2950150" y="1944100"/>
            <a:ext cx="435000" cy="21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66"/>
          <p:cNvCxnSpPr/>
          <p:nvPr/>
        </p:nvCxnSpPr>
        <p:spPr>
          <a:xfrm flipH="1" rot="10800000">
            <a:off x="3000000" y="1935050"/>
            <a:ext cx="380700" cy="2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66"/>
          <p:cNvCxnSpPr/>
          <p:nvPr/>
        </p:nvCxnSpPr>
        <p:spPr>
          <a:xfrm>
            <a:off x="2981875" y="4296075"/>
            <a:ext cx="435000" cy="48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66"/>
          <p:cNvCxnSpPr/>
          <p:nvPr/>
        </p:nvCxnSpPr>
        <p:spPr>
          <a:xfrm flipH="1" rot="10800000">
            <a:off x="2981875" y="4291650"/>
            <a:ext cx="394200" cy="44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66"/>
          <p:cNvCxnSpPr/>
          <p:nvPr/>
        </p:nvCxnSpPr>
        <p:spPr>
          <a:xfrm>
            <a:off x="4826275" y="2719025"/>
            <a:ext cx="4260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66"/>
          <p:cNvCxnSpPr/>
          <p:nvPr/>
        </p:nvCxnSpPr>
        <p:spPr>
          <a:xfrm>
            <a:off x="4853475" y="3271900"/>
            <a:ext cx="5166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66"/>
          <p:cNvSpPr txBox="1"/>
          <p:nvPr/>
        </p:nvSpPr>
        <p:spPr>
          <a:xfrm>
            <a:off x="6706900" y="383900"/>
            <a:ext cx="2146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mais aussi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Create/Drop/Alter </a:t>
            </a:r>
            <a:br>
              <a:rPr lang="fr">
                <a:latin typeface="Lato"/>
                <a:ea typeface="Lato"/>
                <a:cs typeface="Lato"/>
                <a:sym typeface="Lato"/>
              </a:rPr>
            </a:br>
            <a:br>
              <a:rPr lang="fr">
                <a:latin typeface="Lato"/>
                <a:ea typeface="Lato"/>
                <a:cs typeface="Lato"/>
                <a:sym typeface="Lato"/>
              </a:rPr>
            </a:br>
            <a:r>
              <a:rPr lang="fr">
                <a:latin typeface="Lato"/>
                <a:ea typeface="Lato"/>
                <a:cs typeface="Lato"/>
                <a:sym typeface="Lato"/>
              </a:rPr>
              <a:t>SCHEMA/DATABASE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88" name="Google Shape;588;p6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 de code de création de BDD</a:t>
            </a:r>
            <a:endParaRPr/>
          </a:p>
        </p:txBody>
      </p:sp>
      <p:sp>
        <p:nvSpPr>
          <p:cNvPr id="589" name="Google Shape;589;p67"/>
          <p:cNvSpPr txBox="1"/>
          <p:nvPr>
            <p:ph idx="2" type="body"/>
          </p:nvPr>
        </p:nvSpPr>
        <p:spPr>
          <a:xfrm>
            <a:off x="5650575" y="1290450"/>
            <a:ext cx="3071400" cy="33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Nunito"/>
                <a:ea typeface="Nunito"/>
                <a:cs typeface="Nunito"/>
                <a:sym typeface="Nunito"/>
              </a:rPr>
              <a:t>1-3 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Création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du schéma/BDD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cdajava</a:t>
            </a:r>
            <a:endParaRPr>
              <a:solidFill>
                <a:srgbClr val="99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latin typeface="Nunito"/>
                <a:ea typeface="Nunito"/>
                <a:cs typeface="Nunito"/>
                <a:sym typeface="Nunito"/>
              </a:rPr>
              <a:t>5-9 Table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avec un index,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ville_id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, en AI et le nom de la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de taille 25. La clé primaire est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ville_id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latin typeface="Nunito"/>
                <a:ea typeface="Nunito"/>
                <a:cs typeface="Nunito"/>
                <a:sym typeface="Nunito"/>
              </a:rPr>
              <a:t>11-19 Table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apprenant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avec un index en AI, les champs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nom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et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prénom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de taille 25 et l’index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ville_id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. La clé primaire est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apprenant_id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. La clé étrangère est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ville_id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, lié à la référence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par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ville_id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. En cas de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changement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 ou de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suppression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, les évènements s’applique en </a:t>
            </a:r>
            <a:r>
              <a:rPr lang="fr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cascade</a:t>
            </a:r>
            <a:r>
              <a:rPr lang="fr">
                <a:latin typeface="Nunito"/>
                <a:ea typeface="Nunito"/>
                <a:cs typeface="Nunito"/>
                <a:sym typeface="Nunito"/>
              </a:rPr>
              <a:t>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90" name="Google Shape;590;p67"/>
          <p:cNvPicPr preferRelativeResize="0"/>
          <p:nvPr/>
        </p:nvPicPr>
        <p:blipFill rotWithShape="1">
          <a:blip r:embed="rId3">
            <a:alphaModFix/>
          </a:blip>
          <a:srcRect b="39060" l="17481" r="11826" t="10642"/>
          <a:stretch/>
        </p:blipFill>
        <p:spPr>
          <a:xfrm>
            <a:off x="55500" y="1820950"/>
            <a:ext cx="5340498" cy="213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67"/>
          <p:cNvPicPr preferRelativeResize="0"/>
          <p:nvPr/>
        </p:nvPicPr>
        <p:blipFill rotWithShape="1">
          <a:blip r:embed="rId4">
            <a:alphaModFix/>
          </a:blip>
          <a:srcRect b="25718" l="30867" r="57252" t="29678"/>
          <a:stretch/>
        </p:blipFill>
        <p:spPr>
          <a:xfrm>
            <a:off x="4028825" y="1290450"/>
            <a:ext cx="1086351" cy="229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6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7" name="Google Shape;597;p68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Concevoir une base de données - Cours - COLIBRI Strasbourg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Aide Mémoire</a:t>
            </a:r>
            <a:endParaRPr/>
          </a:p>
        </p:txBody>
      </p:sp>
      <p:sp>
        <p:nvSpPr>
          <p:cNvPr id="603" name="Google Shape;603;p6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Conception Base de Données</a:t>
            </a:r>
            <a:endParaRPr/>
          </a:p>
        </p:txBody>
      </p:sp>
      <p:sp>
        <p:nvSpPr>
          <p:cNvPr id="604" name="Google Shape;604;p6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regrouper par informations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repérer les catégories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définir le type des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définir les associations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→ MCD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définir les indexs et les clés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→ MLD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MPD et code</a:t>
            </a:r>
            <a:endParaRPr/>
          </a:p>
        </p:txBody>
      </p:sp>
      <p:sp>
        <p:nvSpPr>
          <p:cNvPr id="605" name="Google Shape;605;p6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611" name="Google Shape;611;p70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{9193AED1-7F8B-4CFE-B60F-84B878F6CFE9}</a:tableStyleId>
              </a:tblPr>
              <a:tblGrid>
                <a:gridCol w="1038025"/>
                <a:gridCol w="957750"/>
                <a:gridCol w="535050"/>
                <a:gridCol w="1995775"/>
              </a:tblGrid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Taille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Description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de famille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prenom_sportif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prénom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addresse_sportif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adresse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code_postale_sportif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 postale de l'adresse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téléphone_sportif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téléphone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fax_sportif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fax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mail_sportif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mail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numéro_dossard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 de dossard du sportif pour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numéro_licence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20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 de la licence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club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du club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Médecin_traitant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du médecin traitant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date_certificat_médical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ville_compétition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ville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nb_épreuves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nombre d'épreuves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Libellé_épreuve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intitulé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types_épreuves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types d'épreuves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descriptif_épreuve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description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distance_épreuves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float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distances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conditions_épreuves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conditions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  <p:sp>
        <p:nvSpPr>
          <p:cNvPr id="612" name="Google Shape;612;p70"/>
          <p:cNvSpPr/>
          <p:nvPr/>
        </p:nvSpPr>
        <p:spPr>
          <a:xfrm>
            <a:off x="4907600" y="1831950"/>
            <a:ext cx="1961100" cy="14637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nom_sportif 		chaîne de caractères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prenom_sportif 	chaîne de caractères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addresse_sportif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code_postale_sportif 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téléphone_sportif 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fax_sportif 	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mail_sportif 	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0"/>
          <p:cNvSpPr/>
          <p:nvPr/>
        </p:nvSpPr>
        <p:spPr>
          <a:xfrm>
            <a:off x="2694800" y="3473475"/>
            <a:ext cx="1984200" cy="15393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numéro_dossard 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libellé_compétition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date_compétition 	date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ville_compétition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nb_épreuves 	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Libellé_épreuve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types_épreuves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descriptif_épreuve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distance_épreuves 	float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conditions_épreuves 	chaîne de caractères 100</a:t>
            </a:r>
            <a:endParaRPr/>
          </a:p>
        </p:txBody>
      </p:sp>
      <p:sp>
        <p:nvSpPr>
          <p:cNvPr id="614" name="Google Shape;614;p70"/>
          <p:cNvSpPr/>
          <p:nvPr/>
        </p:nvSpPr>
        <p:spPr>
          <a:xfrm>
            <a:off x="4907600" y="15240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Médecin_traitant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date_certificat_médical 	date</a:t>
            </a:r>
            <a:endParaRPr/>
          </a:p>
        </p:txBody>
      </p:sp>
      <p:sp>
        <p:nvSpPr>
          <p:cNvPr id="615" name="Google Shape;615;p70"/>
          <p:cNvSpPr/>
          <p:nvPr/>
        </p:nvSpPr>
        <p:spPr>
          <a:xfrm>
            <a:off x="7042175" y="3473475"/>
            <a:ext cx="1961100" cy="610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numéro_licence 	chaîne de caractères 20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club 	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16" name="Google Shape;616;p70"/>
          <p:cNvSpPr/>
          <p:nvPr/>
        </p:nvSpPr>
        <p:spPr>
          <a:xfrm>
            <a:off x="4896050" y="11008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sp>
        <p:nvSpPr>
          <p:cNvPr id="617" name="Google Shape;617;p70"/>
          <p:cNvSpPr/>
          <p:nvPr/>
        </p:nvSpPr>
        <p:spPr>
          <a:xfrm>
            <a:off x="7030625" y="275100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sp>
        <p:nvSpPr>
          <p:cNvPr id="618" name="Google Shape;618;p70"/>
          <p:cNvSpPr/>
          <p:nvPr/>
        </p:nvSpPr>
        <p:spPr>
          <a:xfrm>
            <a:off x="4896338" y="38251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cxnSp>
        <p:nvCxnSpPr>
          <p:cNvPr id="619" name="Google Shape;619;p70"/>
          <p:cNvCxnSpPr>
            <a:stCxn id="612" idx="0"/>
            <a:endCxn id="616" idx="2"/>
          </p:cNvCxnSpPr>
          <p:nvPr/>
        </p:nvCxnSpPr>
        <p:spPr>
          <a:xfrm rot="-5400000">
            <a:off x="5652350" y="1595550"/>
            <a:ext cx="472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0"/>
          <p:cNvCxnSpPr>
            <a:stCxn id="616" idx="0"/>
            <a:endCxn id="614" idx="2"/>
          </p:cNvCxnSpPr>
          <p:nvPr/>
        </p:nvCxnSpPr>
        <p:spPr>
          <a:xfrm rot="-5400000">
            <a:off x="5719550" y="931650"/>
            <a:ext cx="337800" cy="600"/>
          </a:xfrm>
          <a:prstGeom prst="bentConnector3">
            <a:avLst>
              <a:gd fmla="val 5002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70"/>
          <p:cNvCxnSpPr>
            <a:stCxn id="612" idx="3"/>
            <a:endCxn id="617" idx="0"/>
          </p:cNvCxnSpPr>
          <p:nvPr/>
        </p:nvCxnSpPr>
        <p:spPr>
          <a:xfrm>
            <a:off x="6868700" y="2563800"/>
            <a:ext cx="1154100" cy="18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70"/>
          <p:cNvCxnSpPr>
            <a:stCxn id="617" idx="2"/>
            <a:endCxn id="615" idx="0"/>
          </p:cNvCxnSpPr>
          <p:nvPr/>
        </p:nvCxnSpPr>
        <p:spPr>
          <a:xfrm flipH="1" rot="-5400000">
            <a:off x="7791275" y="3241350"/>
            <a:ext cx="4635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70"/>
          <p:cNvCxnSpPr>
            <a:stCxn id="612" idx="2"/>
            <a:endCxn id="618" idx="0"/>
          </p:cNvCxnSpPr>
          <p:nvPr/>
        </p:nvCxnSpPr>
        <p:spPr>
          <a:xfrm flipH="1" rot="-5400000">
            <a:off x="5623700" y="3560100"/>
            <a:ext cx="529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70"/>
          <p:cNvCxnSpPr>
            <a:stCxn id="618" idx="2"/>
            <a:endCxn id="613" idx="3"/>
          </p:cNvCxnSpPr>
          <p:nvPr/>
        </p:nvCxnSpPr>
        <p:spPr>
          <a:xfrm rot="5400000">
            <a:off x="5204288" y="3558900"/>
            <a:ext cx="159000" cy="1209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5" name="Google Shape;625;p70"/>
          <p:cNvSpPr txBox="1"/>
          <p:nvPr/>
        </p:nvSpPr>
        <p:spPr>
          <a:xfrm>
            <a:off x="7097300" y="152400"/>
            <a:ext cx="1905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mfortaa"/>
                <a:ea typeface="Comfortaa"/>
                <a:cs typeface="Comfortaa"/>
                <a:sym typeface="Comfortaa"/>
              </a:rPr>
              <a:t>Base de données: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mfortaa"/>
                <a:ea typeface="Comfortaa"/>
                <a:cs typeface="Comfortaa"/>
                <a:sym typeface="Comfortaa"/>
              </a:rPr>
              <a:t>fédération de sport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7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631" name="Google Shape;631;p71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{9193AED1-7F8B-4CFE-B60F-84B878F6CFE9}</a:tableStyleId>
              </a:tblPr>
              <a:tblGrid>
                <a:gridCol w="1038025"/>
                <a:gridCol w="957750"/>
                <a:gridCol w="535050"/>
                <a:gridCol w="1995775"/>
              </a:tblGrid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Taille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Description</a:t>
                      </a:r>
                      <a:endParaRPr b="1"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de famille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prenom_sportif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prénom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addresse_sportif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adresse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code_postale_sportif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 postale de l'adresse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téléphone_sportif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téléphone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fax_sportif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15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fax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mail_sportif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mail du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numéro_dossard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 de dossard du sportif pour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numéro_licence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20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numéro de la licence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club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du club sportif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Médecin_traitant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du médecin traitant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date_certificat_médical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date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ville_compétition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ville de la compétition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nb_épreuves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nombre d'épreuves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Libellé_épreuve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intitulé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types_épreuves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types d'épreuves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descriptif_épreuve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description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4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distance_épreuves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float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distances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2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conditions_épreuves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chaîne de caractères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6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conditions de l'épreuve</a:t>
                      </a:r>
                      <a:endParaRPr sz="6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  <p:sp>
        <p:nvSpPr>
          <p:cNvPr id="632" name="Google Shape;632;p71"/>
          <p:cNvSpPr/>
          <p:nvPr/>
        </p:nvSpPr>
        <p:spPr>
          <a:xfrm>
            <a:off x="4907600" y="1831950"/>
            <a:ext cx="1961100" cy="14637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Id_sportif	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nom_sportif 		chaîne de caractères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prenom_sportif 	chaîne de caractères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addresse_sportif 	chaîne de caractères 50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[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addresse_sportif 	chaîne de caractères 50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ville 		chaîne de caractères 50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]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code_postale_sportif 	chaîne de caractères 15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telephone_sportif 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fax_sportif 	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mail_sportif 		chaîne de caractères 50</a:t>
            </a:r>
            <a:endParaRPr/>
          </a:p>
        </p:txBody>
      </p:sp>
      <p:sp>
        <p:nvSpPr>
          <p:cNvPr id="633" name="Google Shape;633;p71"/>
          <p:cNvSpPr/>
          <p:nvPr/>
        </p:nvSpPr>
        <p:spPr>
          <a:xfrm>
            <a:off x="2683225" y="3376575"/>
            <a:ext cx="1984200" cy="16362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Id_competition_sportif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numero_dossard 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libelle_competition 	chaîne de caractères 100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date_competition 	date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ville_competition 	chaîne de caractères 50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nb_epreuves 	int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Libelle_epreuve 	chaîne de caractères 100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types_epreuves 	chaîne de caractères 100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descriptif_epreuve 	chaîne de caractères 100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distance_epreuves 	float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conditions_epreuves 	chaîne de caractères 100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4" name="Google Shape;634;p71"/>
          <p:cNvSpPr/>
          <p:nvPr/>
        </p:nvSpPr>
        <p:spPr>
          <a:xfrm>
            <a:off x="4907600" y="15240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Id_medical 		int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Medecin_traitant 	chaîne de caractères 50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date_certificat_medical 	date</a:t>
            </a:r>
            <a:endParaRPr/>
          </a:p>
        </p:txBody>
      </p:sp>
      <p:sp>
        <p:nvSpPr>
          <p:cNvPr id="635" name="Google Shape;635;p71"/>
          <p:cNvSpPr/>
          <p:nvPr/>
        </p:nvSpPr>
        <p:spPr>
          <a:xfrm>
            <a:off x="7042175" y="3473475"/>
            <a:ext cx="1961100" cy="874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		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numero_licence 	chaîne de caractères 20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club 		chaîne de caractères 50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[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addresse_club 	chaîne de caractères 50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ville 		chaîne de caractères 50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]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6" name="Google Shape;636;p71"/>
          <p:cNvSpPr/>
          <p:nvPr/>
        </p:nvSpPr>
        <p:spPr>
          <a:xfrm>
            <a:off x="4896050" y="11008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sp>
        <p:nvSpPr>
          <p:cNvPr id="637" name="Google Shape;637;p71"/>
          <p:cNvSpPr/>
          <p:nvPr/>
        </p:nvSpPr>
        <p:spPr>
          <a:xfrm>
            <a:off x="7030625" y="275100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sp>
        <p:nvSpPr>
          <p:cNvPr id="638" name="Google Shape;638;p71"/>
          <p:cNvSpPr/>
          <p:nvPr/>
        </p:nvSpPr>
        <p:spPr>
          <a:xfrm>
            <a:off x="4896338" y="38251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définir</a:t>
            </a:r>
            <a:endParaRPr/>
          </a:p>
        </p:txBody>
      </p:sp>
      <p:cxnSp>
        <p:nvCxnSpPr>
          <p:cNvPr id="639" name="Google Shape;639;p71"/>
          <p:cNvCxnSpPr>
            <a:stCxn id="632" idx="0"/>
            <a:endCxn id="636" idx="2"/>
          </p:cNvCxnSpPr>
          <p:nvPr/>
        </p:nvCxnSpPr>
        <p:spPr>
          <a:xfrm rot="-5400000">
            <a:off x="5652350" y="1595550"/>
            <a:ext cx="472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71"/>
          <p:cNvCxnSpPr>
            <a:stCxn id="636" idx="0"/>
            <a:endCxn id="634" idx="2"/>
          </p:cNvCxnSpPr>
          <p:nvPr/>
        </p:nvCxnSpPr>
        <p:spPr>
          <a:xfrm rot="-5400000">
            <a:off x="5719550" y="931650"/>
            <a:ext cx="337800" cy="600"/>
          </a:xfrm>
          <a:prstGeom prst="bentConnector3">
            <a:avLst>
              <a:gd fmla="val 5002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71"/>
          <p:cNvCxnSpPr>
            <a:stCxn id="632" idx="3"/>
            <a:endCxn id="637" idx="0"/>
          </p:cNvCxnSpPr>
          <p:nvPr/>
        </p:nvCxnSpPr>
        <p:spPr>
          <a:xfrm>
            <a:off x="6868700" y="2563800"/>
            <a:ext cx="1154100" cy="18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71"/>
          <p:cNvCxnSpPr>
            <a:stCxn id="637" idx="2"/>
            <a:endCxn id="635" idx="0"/>
          </p:cNvCxnSpPr>
          <p:nvPr/>
        </p:nvCxnSpPr>
        <p:spPr>
          <a:xfrm flipH="1" rot="-5400000">
            <a:off x="7791275" y="3241350"/>
            <a:ext cx="4635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71"/>
          <p:cNvCxnSpPr>
            <a:stCxn id="632" idx="2"/>
            <a:endCxn id="638" idx="0"/>
          </p:cNvCxnSpPr>
          <p:nvPr/>
        </p:nvCxnSpPr>
        <p:spPr>
          <a:xfrm flipH="1" rot="-5400000">
            <a:off x="5623700" y="3560100"/>
            <a:ext cx="529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71"/>
          <p:cNvCxnSpPr>
            <a:stCxn id="638" idx="2"/>
            <a:endCxn id="633" idx="3"/>
          </p:cNvCxnSpPr>
          <p:nvPr/>
        </p:nvCxnSpPr>
        <p:spPr>
          <a:xfrm rot="5400000">
            <a:off x="5222588" y="3528900"/>
            <a:ext cx="110700" cy="1221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71"/>
          <p:cNvSpPr txBox="1"/>
          <p:nvPr/>
        </p:nvSpPr>
        <p:spPr>
          <a:xfrm>
            <a:off x="203525" y="4639575"/>
            <a:ext cx="24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on enlève tous les accents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6" name="Google Shape;646;p71"/>
          <p:cNvSpPr txBox="1"/>
          <p:nvPr/>
        </p:nvSpPr>
        <p:spPr>
          <a:xfrm>
            <a:off x="7097300" y="152400"/>
            <a:ext cx="190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Comfortaa"/>
                <a:ea typeface="Comfortaa"/>
                <a:cs typeface="Comfortaa"/>
                <a:sym typeface="Comfortaa"/>
              </a:rPr>
              <a:t>Base de données: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federation_sport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Taille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Une base de données peut facilement avoir des </a:t>
            </a:r>
            <a:r>
              <a:rPr lang="fr"/>
              <a:t>millions</a:t>
            </a:r>
            <a:r>
              <a:rPr lang="fr"/>
              <a:t> voir des milliards de ligne, il faut alors optimiser les données.</a:t>
            </a:r>
            <a:endParaRPr/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652" name="Google Shape;652;p72"/>
          <p:cNvSpPr/>
          <p:nvPr/>
        </p:nvSpPr>
        <p:spPr>
          <a:xfrm>
            <a:off x="4907600" y="1831950"/>
            <a:ext cx="1961100" cy="14637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SPORTIF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Id_sportif		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nom_sportif 		chaîne de caractères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prenom_sportif 	chaîne de caractères 30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telephone_sportif 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fax_sportif 		chaîne de caractères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mail_sportif 	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72"/>
          <p:cNvSpPr/>
          <p:nvPr/>
        </p:nvSpPr>
        <p:spPr>
          <a:xfrm>
            <a:off x="2694800" y="3348825"/>
            <a:ext cx="1984200" cy="5550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COMPETITION_SPORTIF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Id_competition_sportif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numero_dossard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/>
          </a:p>
        </p:txBody>
      </p:sp>
      <p:sp>
        <p:nvSpPr>
          <p:cNvPr id="654" name="Google Shape;654;p72"/>
          <p:cNvSpPr/>
          <p:nvPr/>
        </p:nvSpPr>
        <p:spPr>
          <a:xfrm>
            <a:off x="4907600" y="15240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MEDICAL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Id_medical 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date_certificat_medical 	date</a:t>
            </a:r>
            <a:endParaRPr/>
          </a:p>
        </p:txBody>
      </p:sp>
      <p:sp>
        <p:nvSpPr>
          <p:cNvPr id="655" name="Google Shape;655;p72"/>
          <p:cNvSpPr/>
          <p:nvPr/>
        </p:nvSpPr>
        <p:spPr>
          <a:xfrm>
            <a:off x="7042175" y="3473475"/>
            <a:ext cx="1961100" cy="610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CLUB_LICENCE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Id_club_licence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numero_licence 	chaîne de caractères 20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56" name="Google Shape;656;p72"/>
          <p:cNvSpPr/>
          <p:nvPr/>
        </p:nvSpPr>
        <p:spPr>
          <a:xfrm>
            <a:off x="4896050" y="11008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consulte</a:t>
            </a:r>
            <a:endParaRPr/>
          </a:p>
        </p:txBody>
      </p:sp>
      <p:sp>
        <p:nvSpPr>
          <p:cNvPr id="657" name="Google Shape;657;p72"/>
          <p:cNvSpPr/>
          <p:nvPr/>
        </p:nvSpPr>
        <p:spPr>
          <a:xfrm>
            <a:off x="7030625" y="275100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possède</a:t>
            </a:r>
            <a:endParaRPr/>
          </a:p>
        </p:txBody>
      </p:sp>
      <p:sp>
        <p:nvSpPr>
          <p:cNvPr id="658" name="Google Shape;658;p72"/>
          <p:cNvSpPr/>
          <p:nvPr/>
        </p:nvSpPr>
        <p:spPr>
          <a:xfrm>
            <a:off x="4896338" y="38251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participe</a:t>
            </a:r>
            <a:endParaRPr/>
          </a:p>
        </p:txBody>
      </p:sp>
      <p:cxnSp>
        <p:nvCxnSpPr>
          <p:cNvPr id="659" name="Google Shape;659;p72"/>
          <p:cNvCxnSpPr>
            <a:stCxn id="652" idx="0"/>
            <a:endCxn id="656" idx="2"/>
          </p:cNvCxnSpPr>
          <p:nvPr/>
        </p:nvCxnSpPr>
        <p:spPr>
          <a:xfrm rot="-5400000">
            <a:off x="5652350" y="1595550"/>
            <a:ext cx="472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72"/>
          <p:cNvCxnSpPr>
            <a:stCxn id="656" idx="0"/>
            <a:endCxn id="654" idx="2"/>
          </p:cNvCxnSpPr>
          <p:nvPr/>
        </p:nvCxnSpPr>
        <p:spPr>
          <a:xfrm rot="-5400000">
            <a:off x="5719550" y="931650"/>
            <a:ext cx="337800" cy="600"/>
          </a:xfrm>
          <a:prstGeom prst="bentConnector3">
            <a:avLst>
              <a:gd fmla="val 5002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72"/>
          <p:cNvCxnSpPr>
            <a:stCxn id="652" idx="3"/>
            <a:endCxn id="657" idx="0"/>
          </p:cNvCxnSpPr>
          <p:nvPr/>
        </p:nvCxnSpPr>
        <p:spPr>
          <a:xfrm>
            <a:off x="6868700" y="2563800"/>
            <a:ext cx="1154100" cy="18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72"/>
          <p:cNvCxnSpPr>
            <a:stCxn id="657" idx="2"/>
            <a:endCxn id="655" idx="0"/>
          </p:cNvCxnSpPr>
          <p:nvPr/>
        </p:nvCxnSpPr>
        <p:spPr>
          <a:xfrm flipH="1" rot="-5400000">
            <a:off x="7791275" y="3241350"/>
            <a:ext cx="4635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72"/>
          <p:cNvCxnSpPr>
            <a:stCxn id="652" idx="2"/>
            <a:endCxn id="658" idx="0"/>
          </p:cNvCxnSpPr>
          <p:nvPr/>
        </p:nvCxnSpPr>
        <p:spPr>
          <a:xfrm flipH="1" rot="-5400000">
            <a:off x="5623700" y="3560100"/>
            <a:ext cx="529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72"/>
          <p:cNvCxnSpPr>
            <a:stCxn id="658" idx="2"/>
            <a:endCxn id="653" idx="3"/>
          </p:cNvCxnSpPr>
          <p:nvPr/>
        </p:nvCxnSpPr>
        <p:spPr>
          <a:xfrm flipH="1" rot="5400000">
            <a:off x="5054888" y="3250500"/>
            <a:ext cx="457800" cy="1209300"/>
          </a:xfrm>
          <a:prstGeom prst="bentConnector4">
            <a:avLst>
              <a:gd fmla="val -52015" name="adj1"/>
              <a:gd fmla="val 91025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72"/>
          <p:cNvSpPr/>
          <p:nvPr/>
        </p:nvSpPr>
        <p:spPr>
          <a:xfrm>
            <a:off x="7042175" y="135975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MEDECIN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Id_medecin 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Medecin_traitant 	chaîne de caractères 50</a:t>
            </a:r>
            <a:endParaRPr/>
          </a:p>
        </p:txBody>
      </p:sp>
      <p:sp>
        <p:nvSpPr>
          <p:cNvPr id="666" name="Google Shape;666;p72"/>
          <p:cNvSpPr/>
          <p:nvPr/>
        </p:nvSpPr>
        <p:spPr>
          <a:xfrm>
            <a:off x="7030625" y="790575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</a:t>
            </a:r>
            <a:endParaRPr/>
          </a:p>
        </p:txBody>
      </p:sp>
      <p:cxnSp>
        <p:nvCxnSpPr>
          <p:cNvPr id="667" name="Google Shape;667;p72"/>
          <p:cNvCxnSpPr>
            <a:stCxn id="654" idx="3"/>
            <a:endCxn id="666" idx="0"/>
          </p:cNvCxnSpPr>
          <p:nvPr/>
        </p:nvCxnSpPr>
        <p:spPr>
          <a:xfrm>
            <a:off x="6868700" y="457650"/>
            <a:ext cx="1154100" cy="333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72"/>
          <p:cNvCxnSpPr>
            <a:stCxn id="666" idx="2"/>
            <a:endCxn id="665" idx="0"/>
          </p:cNvCxnSpPr>
          <p:nvPr/>
        </p:nvCxnSpPr>
        <p:spPr>
          <a:xfrm flipH="1" rot="-5400000">
            <a:off x="7867925" y="1204275"/>
            <a:ext cx="310200" cy="6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9" name="Google Shape;669;p72"/>
          <p:cNvSpPr/>
          <p:nvPr/>
        </p:nvSpPr>
        <p:spPr>
          <a:xfrm>
            <a:off x="4908575" y="4464075"/>
            <a:ext cx="1961100" cy="610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CLUB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club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70" name="Google Shape;670;p72"/>
          <p:cNvSpPr/>
          <p:nvPr/>
        </p:nvSpPr>
        <p:spPr>
          <a:xfrm>
            <a:off x="7030625" y="4325025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appartient</a:t>
            </a:r>
            <a:endParaRPr/>
          </a:p>
        </p:txBody>
      </p:sp>
      <p:cxnSp>
        <p:nvCxnSpPr>
          <p:cNvPr id="671" name="Google Shape;671;p72"/>
          <p:cNvCxnSpPr>
            <a:stCxn id="655" idx="2"/>
            <a:endCxn id="670" idx="0"/>
          </p:cNvCxnSpPr>
          <p:nvPr/>
        </p:nvCxnSpPr>
        <p:spPr>
          <a:xfrm flipH="1" rot="-5400000">
            <a:off x="7902425" y="4204275"/>
            <a:ext cx="241200" cy="600"/>
          </a:xfrm>
          <a:prstGeom prst="bentConnector3">
            <a:avLst>
              <a:gd fmla="val 4996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72"/>
          <p:cNvCxnSpPr>
            <a:stCxn id="669" idx="3"/>
            <a:endCxn id="670" idx="2"/>
          </p:cNvCxnSpPr>
          <p:nvPr/>
        </p:nvCxnSpPr>
        <p:spPr>
          <a:xfrm flipH="1" rot="10800000">
            <a:off x="6869675" y="4583925"/>
            <a:ext cx="1153200" cy="185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3" name="Google Shape;673;p72"/>
          <p:cNvSpPr/>
          <p:nvPr/>
        </p:nvSpPr>
        <p:spPr>
          <a:xfrm>
            <a:off x="168625" y="3348825"/>
            <a:ext cx="1984200" cy="1663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libelle_competition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date_competition 	date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ville_competition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nb_epreuves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Libelle_epreuve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types_epreuves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descriptif_epreuve 	chaîne de caractères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distance_epreuves 	flottant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conditions_epreuves 	chaîne de caractères 100</a:t>
            </a:r>
            <a:endParaRPr/>
          </a:p>
        </p:txBody>
      </p:sp>
      <p:sp>
        <p:nvSpPr>
          <p:cNvPr id="674" name="Google Shape;674;p72"/>
          <p:cNvSpPr/>
          <p:nvPr/>
        </p:nvSpPr>
        <p:spPr>
          <a:xfrm>
            <a:off x="2694788" y="4179125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</a:t>
            </a:r>
            <a:endParaRPr/>
          </a:p>
        </p:txBody>
      </p:sp>
      <p:cxnSp>
        <p:nvCxnSpPr>
          <p:cNvPr id="675" name="Google Shape;675;p72"/>
          <p:cNvCxnSpPr>
            <a:stCxn id="653" idx="2"/>
            <a:endCxn id="674" idx="0"/>
          </p:cNvCxnSpPr>
          <p:nvPr/>
        </p:nvCxnSpPr>
        <p:spPr>
          <a:xfrm flipH="1" rot="-5400000">
            <a:off x="3549500" y="4041225"/>
            <a:ext cx="275400" cy="600"/>
          </a:xfrm>
          <a:prstGeom prst="bentConnector3">
            <a:avLst>
              <a:gd fmla="val 4998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72"/>
          <p:cNvCxnSpPr>
            <a:stCxn id="673" idx="3"/>
            <a:endCxn id="674" idx="2"/>
          </p:cNvCxnSpPr>
          <p:nvPr/>
        </p:nvCxnSpPr>
        <p:spPr>
          <a:xfrm>
            <a:off x="2152825" y="4180725"/>
            <a:ext cx="1534200" cy="257400"/>
          </a:xfrm>
          <a:prstGeom prst="bentConnector4">
            <a:avLst>
              <a:gd fmla="val 17663" name="adj1"/>
              <a:gd fmla="val 192473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7" name="Google Shape;677;p72"/>
          <p:cNvSpPr txBox="1"/>
          <p:nvPr/>
        </p:nvSpPr>
        <p:spPr>
          <a:xfrm>
            <a:off x="5453400" y="1438275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8" name="Google Shape;678;p72"/>
          <p:cNvSpPr txBox="1"/>
          <p:nvPr/>
        </p:nvSpPr>
        <p:spPr>
          <a:xfrm>
            <a:off x="5504050" y="77040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9" name="Google Shape;679;p72"/>
          <p:cNvSpPr txBox="1"/>
          <p:nvPr/>
        </p:nvSpPr>
        <p:spPr>
          <a:xfrm>
            <a:off x="6974700" y="1150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0" name="Google Shape;680;p72"/>
          <p:cNvSpPr txBox="1"/>
          <p:nvPr/>
        </p:nvSpPr>
        <p:spPr>
          <a:xfrm>
            <a:off x="7575750" y="1043025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1" name="Google Shape;681;p72"/>
          <p:cNvSpPr txBox="1"/>
          <p:nvPr/>
        </p:nvSpPr>
        <p:spPr>
          <a:xfrm>
            <a:off x="6918700" y="21526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2" name="Google Shape;682;p72"/>
          <p:cNvSpPr txBox="1"/>
          <p:nvPr/>
        </p:nvSpPr>
        <p:spPr>
          <a:xfrm>
            <a:off x="8065575" y="3080138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3" name="Google Shape;683;p72"/>
          <p:cNvSpPr txBox="1"/>
          <p:nvPr/>
        </p:nvSpPr>
        <p:spPr>
          <a:xfrm>
            <a:off x="6918700" y="4769325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4" name="Google Shape;684;p72"/>
          <p:cNvSpPr txBox="1"/>
          <p:nvPr/>
        </p:nvSpPr>
        <p:spPr>
          <a:xfrm>
            <a:off x="8043425" y="4081575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5" name="Google Shape;685;p72"/>
          <p:cNvSpPr txBox="1"/>
          <p:nvPr/>
        </p:nvSpPr>
        <p:spPr>
          <a:xfrm>
            <a:off x="5910850" y="3324975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0</a:t>
            </a:r>
            <a:r>
              <a:rPr lang="fr" sz="900">
                <a:latin typeface="Lato"/>
                <a:ea typeface="Lato"/>
                <a:cs typeface="Lato"/>
                <a:sym typeface="Lato"/>
              </a:rPr>
              <a:t>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6" name="Google Shape;686;p72"/>
          <p:cNvSpPr txBox="1"/>
          <p:nvPr/>
        </p:nvSpPr>
        <p:spPr>
          <a:xfrm>
            <a:off x="4699225" y="33988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7" name="Google Shape;687;p72"/>
          <p:cNvSpPr txBox="1"/>
          <p:nvPr/>
        </p:nvSpPr>
        <p:spPr>
          <a:xfrm>
            <a:off x="3709125" y="3843863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8" name="Google Shape;688;p72"/>
          <p:cNvSpPr txBox="1"/>
          <p:nvPr/>
        </p:nvSpPr>
        <p:spPr>
          <a:xfrm>
            <a:off x="2181875" y="390390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9" name="Google Shape;689;p72"/>
          <p:cNvSpPr/>
          <p:nvPr/>
        </p:nvSpPr>
        <p:spPr>
          <a:xfrm>
            <a:off x="2773025" y="1198425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ADRESSE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Id_adresse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adresse_sportif 	chaîne de caractères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90" name="Google Shape;690;p72"/>
          <p:cNvSpPr/>
          <p:nvPr/>
        </p:nvSpPr>
        <p:spPr>
          <a:xfrm>
            <a:off x="220775" y="1198350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CODE_POSTAL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Id_code_postal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code_postale_sportif 	chaîne de caractères 15</a:t>
            </a:r>
            <a:endParaRPr/>
          </a:p>
        </p:txBody>
      </p:sp>
      <p:sp>
        <p:nvSpPr>
          <p:cNvPr id="691" name="Google Shape;691;p72"/>
          <p:cNvSpPr/>
          <p:nvPr/>
        </p:nvSpPr>
        <p:spPr>
          <a:xfrm>
            <a:off x="2761475" y="211820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habite à </a:t>
            </a:r>
            <a:endParaRPr/>
          </a:p>
        </p:txBody>
      </p:sp>
      <p:sp>
        <p:nvSpPr>
          <p:cNvPr id="692" name="Google Shape;692;p72"/>
          <p:cNvSpPr/>
          <p:nvPr/>
        </p:nvSpPr>
        <p:spPr>
          <a:xfrm>
            <a:off x="2761475" y="686250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possède</a:t>
            </a:r>
            <a:endParaRPr/>
          </a:p>
        </p:txBody>
      </p:sp>
      <p:cxnSp>
        <p:nvCxnSpPr>
          <p:cNvPr id="693" name="Google Shape;693;p72"/>
          <p:cNvCxnSpPr>
            <a:stCxn id="691" idx="2"/>
            <a:endCxn id="652" idx="1"/>
          </p:cNvCxnSpPr>
          <p:nvPr/>
        </p:nvCxnSpPr>
        <p:spPr>
          <a:xfrm flipH="1" rot="-5400000">
            <a:off x="4237325" y="1893350"/>
            <a:ext cx="186600" cy="1154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72"/>
          <p:cNvCxnSpPr>
            <a:stCxn id="691" idx="0"/>
            <a:endCxn id="689" idx="2"/>
          </p:cNvCxnSpPr>
          <p:nvPr/>
        </p:nvCxnSpPr>
        <p:spPr>
          <a:xfrm rot="-5400000">
            <a:off x="3610775" y="1974800"/>
            <a:ext cx="286200" cy="6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72"/>
          <p:cNvCxnSpPr>
            <a:stCxn id="689" idx="0"/>
            <a:endCxn id="692" idx="2"/>
          </p:cNvCxnSpPr>
          <p:nvPr/>
        </p:nvCxnSpPr>
        <p:spPr>
          <a:xfrm rot="-5400000">
            <a:off x="3627275" y="1071525"/>
            <a:ext cx="253200" cy="600"/>
          </a:xfrm>
          <a:prstGeom prst="bentConnector3">
            <a:avLst>
              <a:gd fmla="val 5001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6" name="Google Shape;696;p72"/>
          <p:cNvSpPr txBox="1"/>
          <p:nvPr/>
        </p:nvSpPr>
        <p:spPr>
          <a:xfrm>
            <a:off x="4463075" y="25987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7" name="Google Shape;697;p72"/>
          <p:cNvSpPr txBox="1"/>
          <p:nvPr/>
        </p:nvSpPr>
        <p:spPr>
          <a:xfrm>
            <a:off x="3815025" y="18135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8" name="Google Shape;698;p72"/>
          <p:cNvSpPr txBox="1"/>
          <p:nvPr/>
        </p:nvSpPr>
        <p:spPr>
          <a:xfrm>
            <a:off x="3815025" y="93910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9" name="Google Shape;699;p72"/>
          <p:cNvSpPr txBox="1"/>
          <p:nvPr/>
        </p:nvSpPr>
        <p:spPr>
          <a:xfrm>
            <a:off x="1277300" y="93910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1,1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0" name="Google Shape;700;p72"/>
          <p:cNvSpPr txBox="1"/>
          <p:nvPr/>
        </p:nvSpPr>
        <p:spPr>
          <a:xfrm>
            <a:off x="0" y="0"/>
            <a:ext cx="14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MCD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1" name="Google Shape;701;p72"/>
          <p:cNvSpPr/>
          <p:nvPr/>
        </p:nvSpPr>
        <p:spPr>
          <a:xfrm>
            <a:off x="220775" y="2111150"/>
            <a:ext cx="1961100" cy="610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ADMINISTRATEUR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Id_admin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entier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login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chaîne de caractères 25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password  	chaîne de caractères 256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02" name="Google Shape;702;p72"/>
          <p:cNvSpPr/>
          <p:nvPr/>
        </p:nvSpPr>
        <p:spPr>
          <a:xfrm>
            <a:off x="209225" y="669825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possède</a:t>
            </a:r>
            <a:endParaRPr/>
          </a:p>
        </p:txBody>
      </p:sp>
      <p:sp>
        <p:nvSpPr>
          <p:cNvPr id="703" name="Google Shape;703;p72"/>
          <p:cNvSpPr/>
          <p:nvPr/>
        </p:nvSpPr>
        <p:spPr>
          <a:xfrm>
            <a:off x="1557300" y="25850"/>
            <a:ext cx="1961100" cy="555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VILLE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Id_ville	entier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 	chaîne de caractères 50</a:t>
            </a:r>
            <a:endParaRPr/>
          </a:p>
        </p:txBody>
      </p:sp>
      <p:cxnSp>
        <p:nvCxnSpPr>
          <p:cNvPr id="704" name="Google Shape;704;p72"/>
          <p:cNvCxnSpPr>
            <a:stCxn id="692" idx="0"/>
            <a:endCxn id="703" idx="3"/>
          </p:cNvCxnSpPr>
          <p:nvPr/>
        </p:nvCxnSpPr>
        <p:spPr>
          <a:xfrm flipH="1" rot="5400000">
            <a:off x="3444575" y="377250"/>
            <a:ext cx="382800" cy="235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5" name="Google Shape;705;p72"/>
          <p:cNvCxnSpPr>
            <a:stCxn id="703" idx="1"/>
            <a:endCxn id="702" idx="0"/>
          </p:cNvCxnSpPr>
          <p:nvPr/>
        </p:nvCxnSpPr>
        <p:spPr>
          <a:xfrm flipH="1">
            <a:off x="1201200" y="303350"/>
            <a:ext cx="356100" cy="366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72"/>
          <p:cNvCxnSpPr>
            <a:stCxn id="707" idx="2"/>
            <a:endCxn id="669" idx="1"/>
          </p:cNvCxnSpPr>
          <p:nvPr/>
        </p:nvCxnSpPr>
        <p:spPr>
          <a:xfrm flipH="1" rot="-5400000">
            <a:off x="2908099" y="2768775"/>
            <a:ext cx="1630800" cy="2370300"/>
          </a:xfrm>
          <a:prstGeom prst="bentConnector2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8" name="Google Shape;708;p72"/>
          <p:cNvSpPr txBox="1"/>
          <p:nvPr/>
        </p:nvSpPr>
        <p:spPr>
          <a:xfrm>
            <a:off x="3550663" y="2585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09" name="Google Shape;709;p72"/>
          <p:cNvCxnSpPr>
            <a:stCxn id="702" idx="2"/>
            <a:endCxn id="690" idx="0"/>
          </p:cNvCxnSpPr>
          <p:nvPr/>
        </p:nvCxnSpPr>
        <p:spPr>
          <a:xfrm flipH="1" rot="-5400000">
            <a:off x="1066775" y="1063275"/>
            <a:ext cx="269700" cy="6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72"/>
          <p:cNvSpPr txBox="1"/>
          <p:nvPr/>
        </p:nvSpPr>
        <p:spPr>
          <a:xfrm>
            <a:off x="1208088" y="0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1" name="Google Shape;711;p72"/>
          <p:cNvSpPr txBox="1"/>
          <p:nvPr/>
        </p:nvSpPr>
        <p:spPr>
          <a:xfrm>
            <a:off x="4517250" y="4769313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2" name="Google Shape;712;p72"/>
          <p:cNvSpPr txBox="1"/>
          <p:nvPr/>
        </p:nvSpPr>
        <p:spPr>
          <a:xfrm>
            <a:off x="2189000" y="637713"/>
            <a:ext cx="34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latin typeface="Lato"/>
                <a:ea typeface="Lato"/>
                <a:cs typeface="Lato"/>
                <a:sym typeface="Lato"/>
              </a:rPr>
              <a:t>1,n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7" name="Google Shape;707;p72"/>
          <p:cNvSpPr/>
          <p:nvPr/>
        </p:nvSpPr>
        <p:spPr>
          <a:xfrm>
            <a:off x="1546249" y="2879625"/>
            <a:ext cx="1984200" cy="258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 situe à</a:t>
            </a:r>
            <a:endParaRPr/>
          </a:p>
        </p:txBody>
      </p:sp>
      <p:cxnSp>
        <p:nvCxnSpPr>
          <p:cNvPr id="713" name="Google Shape;713;p72"/>
          <p:cNvCxnSpPr>
            <a:stCxn id="703" idx="2"/>
            <a:endCxn id="707" idx="0"/>
          </p:cNvCxnSpPr>
          <p:nvPr/>
        </p:nvCxnSpPr>
        <p:spPr>
          <a:xfrm flipH="1" rot="-5400000">
            <a:off x="1388700" y="1730000"/>
            <a:ext cx="22989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72"/>
          <p:cNvSpPr/>
          <p:nvPr/>
        </p:nvSpPr>
        <p:spPr>
          <a:xfrm>
            <a:off x="7784625" y="2138650"/>
            <a:ext cx="1262100" cy="495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double association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20" name="Google Shape;720;p73"/>
          <p:cNvSpPr txBox="1"/>
          <p:nvPr/>
        </p:nvSpPr>
        <p:spPr>
          <a:xfrm>
            <a:off x="0" y="0"/>
            <a:ext cx="14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MLD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1" name="Google Shape;721;p73"/>
          <p:cNvSpPr txBox="1"/>
          <p:nvPr/>
        </p:nvSpPr>
        <p:spPr>
          <a:xfrm>
            <a:off x="2227550" y="50550"/>
            <a:ext cx="6873300" cy="50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SPORTIF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Id_sportif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nom_sportif, prenom_sportif, telephone_sportif, fax_sportif, mail_sportif, </a:t>
            </a:r>
            <a:r>
              <a:rPr b="1" lang="fr" sz="1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Id_medical, Id_club_licence, Id_competition_sportif, Id_adresse</a:t>
            </a:r>
            <a:endParaRPr b="1" sz="1200">
              <a:solidFill>
                <a:srgbClr val="00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MEDICAL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Id_medical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date_certificat_medical, </a:t>
            </a:r>
            <a:r>
              <a:rPr b="1" lang="fr" sz="1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Id_medecin </a:t>
            </a:r>
            <a:endParaRPr b="1" sz="1200">
              <a:solidFill>
                <a:srgbClr val="00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MEDECIN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Id_medecin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Medecin_traitant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CLUB_LICENCE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Id_club_licence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numero_licence, </a:t>
            </a:r>
            <a:r>
              <a:rPr b="1" lang="fr" sz="1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Id_club</a:t>
            </a:r>
            <a:endParaRPr b="1" sz="1200">
              <a:solidFill>
                <a:srgbClr val="00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CLUB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Id_club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club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ADRESSE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Id_adresse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adresse_sportif, </a:t>
            </a:r>
            <a:r>
              <a:rPr b="1" lang="fr" sz="1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Id_code_postal</a:t>
            </a:r>
            <a:endParaRPr b="1" sz="1200">
              <a:solidFill>
                <a:srgbClr val="00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CODE_POSTAL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Id_code_postal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code_postale_sportif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COMPETITION_SPORTIF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Id_competition_sportif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numero_dossard, </a:t>
            </a:r>
            <a:r>
              <a:rPr b="1" lang="fr" sz="1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Id_competition</a:t>
            </a:r>
            <a:endParaRPr b="1" sz="1200">
              <a:solidFill>
                <a:srgbClr val="0000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COMPETITION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Id_competition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numero_dossard, libelle_competition, date_competition, ville_competition, nb_epreuves, Libelle_epreuve, types_epreuves, descriptif_epreuve, distance_epreuves, conditions_epreuves</a:t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ADMINISTRATEUR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b="1" lang="fr" sz="12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Id_admin</a:t>
            </a:r>
            <a:r>
              <a:rPr b="1"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fr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login, Password</a:t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2" name="Google Shape;722;p73"/>
          <p:cNvSpPr/>
          <p:nvPr/>
        </p:nvSpPr>
        <p:spPr>
          <a:xfrm>
            <a:off x="166525" y="1074825"/>
            <a:ext cx="1729800" cy="2913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Clé primaire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3" name="Google Shape;723;p73"/>
          <p:cNvSpPr/>
          <p:nvPr/>
        </p:nvSpPr>
        <p:spPr>
          <a:xfrm>
            <a:off x="166525" y="1455825"/>
            <a:ext cx="1729800" cy="2913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Clé étrangère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4" name="Google Shape;724;p73"/>
          <p:cNvSpPr/>
          <p:nvPr/>
        </p:nvSpPr>
        <p:spPr>
          <a:xfrm>
            <a:off x="166525" y="693825"/>
            <a:ext cx="1729800" cy="291300"/>
          </a:xfrm>
          <a:prstGeom prst="rect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Table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730" name="Google Shape;730;p74"/>
          <p:cNvSpPr/>
          <p:nvPr/>
        </p:nvSpPr>
        <p:spPr>
          <a:xfrm>
            <a:off x="4907600" y="1831950"/>
            <a:ext cx="1961100" cy="14637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SPORTIF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Id_sportif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nom_sportif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30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prenom_sportif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30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telephone_sportif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fax_sportif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15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mail_sportif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Id_medical 		int &lt;fk&gt;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Id_club_licence	int &lt;fk&gt;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Id_competition_sportif	int &lt;fk&gt;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Id_adresse		int &lt;fk&gt;</a:t>
            </a:r>
            <a:endParaRPr/>
          </a:p>
        </p:txBody>
      </p:sp>
      <p:sp>
        <p:nvSpPr>
          <p:cNvPr id="731" name="Google Shape;731;p74"/>
          <p:cNvSpPr/>
          <p:nvPr/>
        </p:nvSpPr>
        <p:spPr>
          <a:xfrm>
            <a:off x="2694800" y="3348825"/>
            <a:ext cx="1984200" cy="5550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COMPETITION_SPORTIF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Id_competition_sportif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numero_dossard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	int &lt;fk&gt;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2" name="Google Shape;732;p74"/>
          <p:cNvSpPr/>
          <p:nvPr/>
        </p:nvSpPr>
        <p:spPr>
          <a:xfrm>
            <a:off x="4907600" y="15240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MEDICAL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Id_medical 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date_certificat_medical 	date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Id_medecin 	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3" name="Google Shape;733;p74"/>
          <p:cNvSpPr/>
          <p:nvPr/>
        </p:nvSpPr>
        <p:spPr>
          <a:xfrm>
            <a:off x="7042175" y="3473475"/>
            <a:ext cx="1961100" cy="610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CLUB_LICENCE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Id_club_licence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numero_licence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20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	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734" name="Google Shape;734;p74"/>
          <p:cNvCxnSpPr>
            <a:stCxn id="730" idx="0"/>
            <a:endCxn id="732" idx="2"/>
          </p:cNvCxnSpPr>
          <p:nvPr/>
        </p:nvCxnSpPr>
        <p:spPr>
          <a:xfrm rot="-5400000">
            <a:off x="5354000" y="1297200"/>
            <a:ext cx="1068900" cy="6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35" name="Google Shape;735;p74"/>
          <p:cNvCxnSpPr>
            <a:stCxn id="730" idx="3"/>
            <a:endCxn id="733" idx="0"/>
          </p:cNvCxnSpPr>
          <p:nvPr/>
        </p:nvCxnSpPr>
        <p:spPr>
          <a:xfrm>
            <a:off x="6868700" y="2563800"/>
            <a:ext cx="1154100" cy="909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36" name="Google Shape;736;p74"/>
          <p:cNvCxnSpPr>
            <a:stCxn id="730" idx="2"/>
            <a:endCxn id="731" idx="3"/>
          </p:cNvCxnSpPr>
          <p:nvPr/>
        </p:nvCxnSpPr>
        <p:spPr>
          <a:xfrm rot="5400000">
            <a:off x="5118350" y="2856450"/>
            <a:ext cx="330600" cy="1209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37" name="Google Shape;737;p74"/>
          <p:cNvSpPr/>
          <p:nvPr/>
        </p:nvSpPr>
        <p:spPr>
          <a:xfrm>
            <a:off x="7042175" y="1359750"/>
            <a:ext cx="1961100" cy="610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MEDECIN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Id_medecin 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Medecin_traitant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50</a:t>
            </a:r>
            <a:endParaRPr/>
          </a:p>
        </p:txBody>
      </p:sp>
      <p:cxnSp>
        <p:nvCxnSpPr>
          <p:cNvPr id="738" name="Google Shape;738;p74"/>
          <p:cNvCxnSpPr>
            <a:stCxn id="732" idx="3"/>
            <a:endCxn id="737" idx="0"/>
          </p:cNvCxnSpPr>
          <p:nvPr/>
        </p:nvCxnSpPr>
        <p:spPr>
          <a:xfrm>
            <a:off x="6868700" y="457650"/>
            <a:ext cx="1154100" cy="902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39" name="Google Shape;739;p74"/>
          <p:cNvSpPr/>
          <p:nvPr/>
        </p:nvSpPr>
        <p:spPr>
          <a:xfrm>
            <a:off x="4908575" y="4464075"/>
            <a:ext cx="1961100" cy="610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CLUB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Id_club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club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Id_ville	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740" name="Google Shape;740;p74"/>
          <p:cNvCxnSpPr>
            <a:stCxn id="733" idx="2"/>
            <a:endCxn id="739" idx="3"/>
          </p:cNvCxnSpPr>
          <p:nvPr/>
        </p:nvCxnSpPr>
        <p:spPr>
          <a:xfrm rot="5400000">
            <a:off x="7103375" y="3850125"/>
            <a:ext cx="685500" cy="1153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41" name="Google Shape;741;p74"/>
          <p:cNvSpPr/>
          <p:nvPr/>
        </p:nvSpPr>
        <p:spPr>
          <a:xfrm>
            <a:off x="168625" y="3348825"/>
            <a:ext cx="1984200" cy="1663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libelle_competition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date_competition 	date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ville_competition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 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nb_epreuves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Libelle_epreuve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types_epreuves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descriptif_epreuve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 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distance_epreuves 	flottant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conditions_epreuves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/>
          </a:p>
        </p:txBody>
      </p:sp>
      <p:cxnSp>
        <p:nvCxnSpPr>
          <p:cNvPr id="742" name="Google Shape;742;p74"/>
          <p:cNvCxnSpPr>
            <a:stCxn id="731" idx="2"/>
            <a:endCxn id="741" idx="3"/>
          </p:cNvCxnSpPr>
          <p:nvPr/>
        </p:nvCxnSpPr>
        <p:spPr>
          <a:xfrm rot="5400000">
            <a:off x="2781350" y="3275175"/>
            <a:ext cx="276900" cy="1534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43" name="Google Shape;743;p74"/>
          <p:cNvSpPr/>
          <p:nvPr/>
        </p:nvSpPr>
        <p:spPr>
          <a:xfrm>
            <a:off x="2773025" y="1198425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ADRESSE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Id_adresse	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adresse_sportif 	VARCHAR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Id_ville	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44" name="Google Shape;744;p74"/>
          <p:cNvSpPr/>
          <p:nvPr/>
        </p:nvSpPr>
        <p:spPr>
          <a:xfrm>
            <a:off x="220775" y="1198350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CODE_POSTAL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Id_code_postal	int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code_postale_sportif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15</a:t>
            </a:r>
            <a:endParaRPr/>
          </a:p>
        </p:txBody>
      </p:sp>
      <p:cxnSp>
        <p:nvCxnSpPr>
          <p:cNvPr id="745" name="Google Shape;745;p74"/>
          <p:cNvCxnSpPr>
            <a:stCxn id="730" idx="1"/>
            <a:endCxn id="743" idx="2"/>
          </p:cNvCxnSpPr>
          <p:nvPr/>
        </p:nvCxnSpPr>
        <p:spPr>
          <a:xfrm rot="10800000">
            <a:off x="3753500" y="1832100"/>
            <a:ext cx="1154100" cy="731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46" name="Google Shape;746;p74"/>
          <p:cNvCxnSpPr>
            <a:stCxn id="747" idx="3"/>
            <a:endCxn id="743" idx="0"/>
          </p:cNvCxnSpPr>
          <p:nvPr/>
        </p:nvCxnSpPr>
        <p:spPr>
          <a:xfrm>
            <a:off x="3477275" y="448350"/>
            <a:ext cx="276300" cy="750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748" name="Google Shape;748;p74"/>
          <p:cNvSpPr txBox="1"/>
          <p:nvPr/>
        </p:nvSpPr>
        <p:spPr>
          <a:xfrm>
            <a:off x="0" y="0"/>
            <a:ext cx="14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MPD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9" name="Google Shape;749;p74"/>
          <p:cNvSpPr/>
          <p:nvPr/>
        </p:nvSpPr>
        <p:spPr>
          <a:xfrm>
            <a:off x="220775" y="2111150"/>
            <a:ext cx="1961100" cy="610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ADMINISTRATEUR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latin typeface="Nunito"/>
                <a:ea typeface="Nunito"/>
                <a:cs typeface="Nunito"/>
                <a:sym typeface="Nunito"/>
              </a:rPr>
              <a:t>Id_admin	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 &lt;pk&gt;</a:t>
            </a:r>
            <a:endParaRPr b="1"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login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25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password 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256</a:t>
            </a:r>
            <a:endParaRPr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50" name="Google Shape;750;p74"/>
          <p:cNvSpPr txBox="1"/>
          <p:nvPr/>
        </p:nvSpPr>
        <p:spPr>
          <a:xfrm>
            <a:off x="7208500" y="0"/>
            <a:ext cx="190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Comfortaa"/>
                <a:ea typeface="Comfortaa"/>
                <a:cs typeface="Comfortaa"/>
                <a:sym typeface="Comfortaa"/>
              </a:rPr>
              <a:t>federation_sport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47" name="Google Shape;747;p74"/>
          <p:cNvSpPr/>
          <p:nvPr/>
        </p:nvSpPr>
        <p:spPr>
          <a:xfrm>
            <a:off x="1516175" y="131550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VILLE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Id_ville</a:t>
            </a: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		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Id_code_postal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751" name="Google Shape;751;p74"/>
          <p:cNvCxnSpPr>
            <a:stCxn id="744" idx="0"/>
            <a:endCxn id="747" idx="1"/>
          </p:cNvCxnSpPr>
          <p:nvPr/>
        </p:nvCxnSpPr>
        <p:spPr>
          <a:xfrm rot="-5400000">
            <a:off x="983825" y="665850"/>
            <a:ext cx="750000" cy="315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752" name="Google Shape;752;p74"/>
          <p:cNvCxnSpPr>
            <a:stCxn id="739" idx="1"/>
            <a:endCxn id="747" idx="2"/>
          </p:cNvCxnSpPr>
          <p:nvPr/>
        </p:nvCxnSpPr>
        <p:spPr>
          <a:xfrm rot="10800000">
            <a:off x="2496575" y="765225"/>
            <a:ext cx="2412000" cy="4004100"/>
          </a:xfrm>
          <a:prstGeom prst="bentConnector2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58" name="Google Shape;758;p75"/>
          <p:cNvSpPr txBox="1"/>
          <p:nvPr>
            <p:ph type="title"/>
          </p:nvPr>
        </p:nvSpPr>
        <p:spPr>
          <a:xfrm>
            <a:off x="303300" y="10211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Aller plus loin</a:t>
            </a:r>
            <a:endParaRPr/>
          </a:p>
        </p:txBody>
      </p:sp>
      <p:sp>
        <p:nvSpPr>
          <p:cNvPr id="759" name="Google Shape;759;p75"/>
          <p:cNvSpPr/>
          <p:nvPr/>
        </p:nvSpPr>
        <p:spPr>
          <a:xfrm>
            <a:off x="409400" y="1724750"/>
            <a:ext cx="1961100" cy="6336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ADRESSE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Id_adresse		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adresse_sportif 	VARCHAR 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Id_ville		int &lt;fk&gt;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60" name="Google Shape;760;p75"/>
          <p:cNvSpPr txBox="1"/>
          <p:nvPr/>
        </p:nvSpPr>
        <p:spPr>
          <a:xfrm>
            <a:off x="2622625" y="1719700"/>
            <a:ext cx="65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Rendre plus générale, pas simplement pour le sportif (adresse_sportif → adresse)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1" name="Google Shape;761;p75"/>
          <p:cNvSpPr/>
          <p:nvPr/>
        </p:nvSpPr>
        <p:spPr>
          <a:xfrm>
            <a:off x="397850" y="2510650"/>
            <a:ext cx="1984200" cy="1663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COMPETITION</a:t>
            </a:r>
            <a:endParaRPr b="1" sz="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Id_competition	int &lt;pk&gt;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libelle_competition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date_competition 	date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ville_competition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 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50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nb_epreuves 	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Libelle_epreuve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types_epreuves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descriptif_epreuve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 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100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distance_epreuves 	flottant</a:t>
            </a:r>
            <a:endParaRPr sz="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>
                <a:latin typeface="Nunito"/>
                <a:ea typeface="Nunito"/>
                <a:cs typeface="Nunito"/>
                <a:sym typeface="Nunito"/>
              </a:rPr>
              <a:t>conditions_epreuves 	</a:t>
            </a:r>
            <a:r>
              <a:rPr lang="fr" sz="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VARCHAR</a:t>
            </a:r>
            <a:r>
              <a:rPr lang="fr" sz="600">
                <a:latin typeface="Nunito"/>
                <a:ea typeface="Nunito"/>
                <a:cs typeface="Nunito"/>
                <a:sym typeface="Nunito"/>
              </a:rPr>
              <a:t> 100</a:t>
            </a:r>
            <a:endParaRPr/>
          </a:p>
        </p:txBody>
      </p:sp>
      <p:sp>
        <p:nvSpPr>
          <p:cNvPr id="762" name="Google Shape;762;p75"/>
          <p:cNvSpPr txBox="1"/>
          <p:nvPr/>
        </p:nvSpPr>
        <p:spPr>
          <a:xfrm>
            <a:off x="2622625" y="2510650"/>
            <a:ext cx="6521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Découper la table </a:t>
            </a:r>
            <a:r>
              <a:rPr lang="fr">
                <a:latin typeface="Lato"/>
                <a:ea typeface="Lato"/>
                <a:cs typeface="Lato"/>
                <a:sym typeface="Lato"/>
              </a:rPr>
              <a:t>en sous-table, les épreuves peuvent se répéter sur plusieurs compétitions ainsi que leurs descriptions… idem pour les descriptions et type d’épreuves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Lié l’adresse des épreuves à une autre table car une compétition peut avoir des épreuves dans plusieurs lieux différents.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Que faire de la “distances_epreuves”?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3" name="Google Shape;763;p75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Correction_federation_sport.sql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7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769" name="Google Shape;769;p76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Veilles Techno</a:t>
            </a:r>
            <a:endParaRPr/>
          </a:p>
        </p:txBody>
      </p:sp>
      <p:sp>
        <p:nvSpPr>
          <p:cNvPr id="770" name="Google Shape;770;p76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ORM et Méthodes Http</a:t>
            </a:r>
            <a:endParaRPr/>
          </a:p>
        </p:txBody>
      </p:sp>
      <p:sp>
        <p:nvSpPr>
          <p:cNvPr id="771" name="Google Shape;771;p7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ORM (Object Relational Mapping)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M</a:t>
            </a:r>
            <a:r>
              <a:rPr lang="fr"/>
              <a:t>éthodes Http: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get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patch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delete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853950" y="856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/>
              <a:t>un octet par caractère!</a:t>
            </a:r>
            <a:endParaRPr sz="4200"/>
          </a:p>
        </p:txBody>
      </p:sp>
      <p:graphicFrame>
        <p:nvGraphicFramePr>
          <p:cNvPr id="122" name="Google Shape;122;p19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Type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Nombre d'octets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Minimum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Maximum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TINYINT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-128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SMALLINT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-32768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32767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MEDIUMINT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-8388608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8388607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-2147483648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2147483647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CHAR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952500" y="4100375"/>
            <a:ext cx="723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SQL Data Types for MySQL, SQL Server, and MS Access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853950" y="856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/>
              <a:t>Les plus utilisés</a:t>
            </a:r>
            <a:endParaRPr sz="4200"/>
          </a:p>
        </p:txBody>
      </p:sp>
      <p:graphicFrame>
        <p:nvGraphicFramePr>
          <p:cNvPr id="130" name="Google Shape;130;p20"/>
          <p:cNvGraphicFramePr/>
          <p:nvPr/>
        </p:nvGraphicFramePr>
        <p:xfrm>
          <a:off x="952500" y="1314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{226D85DE-AC24-410B-A7A1-B44F2F759080}</a:tableStyleId>
              </a:tblPr>
              <a:tblGrid>
                <a:gridCol w="2022750"/>
                <a:gridCol w="3332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Type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Pourquoi</a:t>
                      </a:r>
                      <a:endParaRPr b="1"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TINYINT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indice, petit choix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SMALLINT/</a:t>
                      </a: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MEDIUMINT/INT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Grand choix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VARCHAR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Adresse, adresse mail, nom, prénom etc… 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BOOL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vrai/faux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FLOAT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Nombre à virgule comme les prix, taille etc…</a:t>
                      </a:r>
                      <a:endParaRPr/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TEXT</a:t>
                      </a:r>
                      <a:endParaRPr sz="1050">
                        <a:solidFill>
                          <a:srgbClr val="1C1C1C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50">
                          <a:solidFill>
                            <a:srgbClr val="1C1C1C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Pour les longs textes (blog)</a:t>
                      </a:r>
                      <a:endParaRPr sz="1050">
                        <a:solidFill>
                          <a:srgbClr val="1C1C1C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lnL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5175">
                      <a:solidFill>
                        <a:srgbClr val="CAD1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952500" y="4100375"/>
            <a:ext cx="723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SQL Data Types for MySQL, SQL Server, and MS Access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Requête</a:t>
            </a:r>
            <a:endParaRPr/>
          </a:p>
        </p:txBody>
      </p:sp>
      <p:sp>
        <p:nvSpPr>
          <p:cNvPr id="138" name="Google Shape;13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accéder aux données nous devons faire une requête à la base de données. Ceci est une forme de codage, nous utiliserons le langage SQL.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Je voudrais avoir la liste de tous les produits de la table du magasin</a:t>
            </a:r>
            <a:endParaRPr/>
          </a:p>
        </p:txBody>
      </p:sp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commandes de base</a:t>
            </a:r>
            <a:endParaRPr/>
          </a:p>
        </p:txBody>
      </p:sp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1" name="Google Shape;141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SQL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